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Bitter" panose="020B0604020202020204" charset="0"/>
      <p:regular r:id="rId12"/>
      <p:bold r:id="rId13"/>
      <p:italic r:id="rId14"/>
    </p:embeddedFont>
    <p:embeddedFont>
      <p:font typeface="Old Standard TT" panose="020B0604020202020204" charset="0"/>
      <p:regular r:id="rId15"/>
      <p:bold r:id="rId16"/>
      <p: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384BC4-DA1B-4195-ABC5-065F64E4F6AD}">
  <a:tblStyle styleId="{94384BC4-DA1B-4195-ABC5-065F64E4F6A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01326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544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5819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2061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8259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6159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669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1072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1365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238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Bitter"/>
                <a:ea typeface="Bitter"/>
                <a:cs typeface="Bitter"/>
                <a:sym typeface="Bitter"/>
              </a:rPr>
              <a:t>Endocrine System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7.1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5250" y="20750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Description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451500"/>
            <a:ext cx="8520600" cy="311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Slow-acting communication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5250" y="20750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Consists of:</a:t>
            </a:r>
          </a:p>
        </p:txBody>
      </p:sp>
      <p:graphicFrame>
        <p:nvGraphicFramePr>
          <p:cNvPr id="72" name="Shape 72"/>
          <p:cNvGraphicFramePr/>
          <p:nvPr/>
        </p:nvGraphicFramePr>
        <p:xfrm>
          <a:off x="311350" y="1266975"/>
          <a:ext cx="8674400" cy="3000625"/>
        </p:xfrm>
        <a:graphic>
          <a:graphicData uri="http://schemas.openxmlformats.org/drawingml/2006/table">
            <a:tbl>
              <a:tblPr>
                <a:noFill/>
                <a:tableStyleId>{94384BC4-DA1B-4195-ABC5-065F64E4F6AD}</a:tableStyleId>
              </a:tblPr>
              <a:tblGrid>
                <a:gridCol w="4337200"/>
                <a:gridCol w="4337200"/>
              </a:tblGrid>
              <a:tr h="300062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Glands</a:t>
                      </a:r>
                      <a:r>
                        <a:rPr lang="en" sz="2400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  An organ that secretes a hormone.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Hormone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Chemical messenger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Target Organ (cells)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  An organ/cell that responds to a specific hormone.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5250" y="20750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Classification of Hormones:</a:t>
            </a:r>
          </a:p>
        </p:txBody>
      </p:sp>
      <p:graphicFrame>
        <p:nvGraphicFramePr>
          <p:cNvPr id="78" name="Shape 78"/>
          <p:cNvGraphicFramePr/>
          <p:nvPr/>
        </p:nvGraphicFramePr>
        <p:xfrm>
          <a:off x="311350" y="1266975"/>
          <a:ext cx="8674400" cy="3000625"/>
        </p:xfrm>
        <a:graphic>
          <a:graphicData uri="http://schemas.openxmlformats.org/drawingml/2006/table">
            <a:tbl>
              <a:tblPr>
                <a:noFill/>
                <a:tableStyleId>{94384BC4-DA1B-4195-ABC5-065F64E4F6AD}</a:tableStyleId>
              </a:tblPr>
              <a:tblGrid>
                <a:gridCol w="4337200"/>
                <a:gridCol w="4337200"/>
              </a:tblGrid>
              <a:tr h="3000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Proteins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Large/hydrophilic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Bind to target cells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Alters cell behavior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Steroids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Hydrophobic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Diffuse freely into all cells.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5250" y="20750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Control Feedback:</a:t>
            </a:r>
          </a:p>
        </p:txBody>
      </p:sp>
      <p:graphicFrame>
        <p:nvGraphicFramePr>
          <p:cNvPr id="84" name="Shape 84"/>
          <p:cNvGraphicFramePr/>
          <p:nvPr/>
        </p:nvGraphicFramePr>
        <p:xfrm>
          <a:off x="311350" y="1266975"/>
          <a:ext cx="8674400" cy="3000625"/>
        </p:xfrm>
        <a:graphic>
          <a:graphicData uri="http://schemas.openxmlformats.org/drawingml/2006/table">
            <a:tbl>
              <a:tblPr>
                <a:noFill/>
                <a:tableStyleId>{94384BC4-DA1B-4195-ABC5-065F64E4F6AD}</a:tableStyleId>
              </a:tblPr>
              <a:tblGrid>
                <a:gridCol w="4337200"/>
                <a:gridCol w="4337200"/>
              </a:tblGrid>
              <a:tr h="3000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Positive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Hormone causes target cell to increase product (rare)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Contractions, blood clotting, &amp; lactation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Negative: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Keeps body in homeostasis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Blood calcium levels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5250" y="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Endocrine Glands: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4075" y="800100"/>
            <a:ext cx="4631700" cy="423267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x="5891275" y="923050"/>
            <a:ext cx="751800" cy="47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Pineal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700025" y="1290250"/>
            <a:ext cx="906900" cy="47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Pituitary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5700025" y="1900750"/>
            <a:ext cx="906900" cy="47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Thyroid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5661325" y="3389725"/>
            <a:ext cx="984300" cy="47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Pancreas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5661325" y="4014900"/>
            <a:ext cx="984300" cy="47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Ovaries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5661325" y="4555475"/>
            <a:ext cx="751800" cy="47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Testes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2090275" y="3107025"/>
            <a:ext cx="848700" cy="47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Adrenal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5250" y="7620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Gland Hormone Chart:</a:t>
            </a:r>
          </a:p>
        </p:txBody>
      </p:sp>
      <p:graphicFrame>
        <p:nvGraphicFramePr>
          <p:cNvPr id="103" name="Shape 103"/>
          <p:cNvGraphicFramePr/>
          <p:nvPr/>
        </p:nvGraphicFramePr>
        <p:xfrm>
          <a:off x="384300" y="900525"/>
          <a:ext cx="8229525" cy="3911840"/>
        </p:xfrm>
        <a:graphic>
          <a:graphicData uri="http://schemas.openxmlformats.org/drawingml/2006/table">
            <a:tbl>
              <a:tblPr>
                <a:noFill/>
                <a:tableStyleId>{94384BC4-DA1B-4195-ABC5-065F64E4F6AD}</a:tableStyleId>
              </a:tblPr>
              <a:tblGrid>
                <a:gridCol w="2743175"/>
                <a:gridCol w="2743175"/>
                <a:gridCol w="2743175"/>
              </a:tblGrid>
              <a:tr h="38002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Gland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Hormone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9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Pineal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Melatonin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Involved in rhythmic daily &amp; seasonal activities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9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Pituitary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Oxytocin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Contracts uterus &amp; milk letdown reflex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Pituitary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Growth Hormone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Bone &amp; muscle growth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Pituitary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solidFill>
                            <a:srgbClr val="FFFFFF"/>
                          </a:solidFill>
                        </a:rPr>
                        <a:t>Pro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lactin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Stimulates milk </a:t>
                      </a:r>
                      <a:r>
                        <a:rPr lang="en" u="sng">
                          <a:solidFill>
                            <a:srgbClr val="FFFFFF"/>
                          </a:solidFill>
                        </a:rPr>
                        <a:t>pro</a:t>
                      </a:r>
                      <a:r>
                        <a:rPr lang="en">
                          <a:solidFill>
                            <a:srgbClr val="FFFFFF"/>
                          </a:solidFill>
                        </a:rPr>
                        <a:t>duction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Pituitary 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Follicle Stimulating Hormone (FSH)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Production of egg &amp; sperm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Pituitary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Luteinizing Hormone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W: Regulates menstrual cycle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M: Regulates testosterone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65250" y="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Gland Hormone Chart:</a:t>
            </a:r>
          </a:p>
        </p:txBody>
      </p:sp>
      <p:graphicFrame>
        <p:nvGraphicFramePr>
          <p:cNvPr id="109" name="Shape 109"/>
          <p:cNvGraphicFramePr/>
          <p:nvPr/>
        </p:nvGraphicFramePr>
        <p:xfrm>
          <a:off x="384300" y="642462"/>
          <a:ext cx="8229525" cy="4494815"/>
        </p:xfrm>
        <a:graphic>
          <a:graphicData uri="http://schemas.openxmlformats.org/drawingml/2006/table">
            <a:tbl>
              <a:tblPr>
                <a:noFill/>
                <a:tableStyleId>{94384BC4-DA1B-4195-ABC5-065F64E4F6AD}</a:tableStyleId>
              </a:tblPr>
              <a:tblGrid>
                <a:gridCol w="2743175"/>
                <a:gridCol w="2743175"/>
                <a:gridCol w="2743175"/>
              </a:tblGrid>
              <a:tr h="3800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Gland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Hormone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FFFFFF"/>
                          </a:solidFill>
                        </a:rPr>
                        <a:t>Action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9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Thyroid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Thyroxine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Stimulates metabolism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9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Thyroid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Calcitonin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Metabolizes calcium &amp; phosphorus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Adrenal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Epinephrine/Norepinephrine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Gives superhuman strength in stressful situations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Pancreas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Insulin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Lowers blood glucose levels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Pancreas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Glucagon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Increases blood glucose levels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Testes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Androgens (Testosterone)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Sperm formation &amp; secondary sex characteristics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Ovaries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Estrogens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FFFFFF"/>
                          </a:solidFill>
                        </a:rPr>
                        <a:t>Lining of the uterus &amp; secondary sex characteristics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5250" y="207500"/>
            <a:ext cx="9013500" cy="102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Disorders:</a:t>
            </a:r>
          </a:p>
        </p:txBody>
      </p:sp>
      <p:graphicFrame>
        <p:nvGraphicFramePr>
          <p:cNvPr id="115" name="Shape 115"/>
          <p:cNvGraphicFramePr/>
          <p:nvPr/>
        </p:nvGraphicFramePr>
        <p:xfrm>
          <a:off x="311350" y="1266975"/>
          <a:ext cx="8674400" cy="3000625"/>
        </p:xfrm>
        <a:graphic>
          <a:graphicData uri="http://schemas.openxmlformats.org/drawingml/2006/table">
            <a:tbl>
              <a:tblPr>
                <a:noFill/>
                <a:tableStyleId>{94384BC4-DA1B-4195-ABC5-065F64E4F6AD}</a:tableStyleId>
              </a:tblPr>
              <a:tblGrid>
                <a:gridCol w="4337200"/>
                <a:gridCol w="4337200"/>
              </a:tblGrid>
              <a:tr h="3000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Diabetes</a:t>
                      </a: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: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Pancreas does not produce enough insulin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Blood sugar levels +++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Anabolic Steroid Abuse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+ = Can rebuild damaged tissues</a:t>
                      </a:r>
                    </a:p>
                    <a:p>
                      <a:pPr marL="457200" lvl="0" indent="-381000" rtl="0">
                        <a:spcBef>
                          <a:spcPts val="0"/>
                        </a:spcBef>
                        <a:buClr>
                          <a:srgbClr val="FFFFFF"/>
                        </a:buClr>
                        <a:buSzPct val="100000"/>
                        <a:buFont typeface="Bitter"/>
                        <a:buChar char="●"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- = Agressive behavior, acne, liver disease, &amp; cancer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On-screen Show (16:9)</PresentationFormat>
  <Paragraphs>87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Bitter</vt:lpstr>
      <vt:lpstr>Arial</vt:lpstr>
      <vt:lpstr>Old Standard TT</vt:lpstr>
      <vt:lpstr>paperback</vt:lpstr>
      <vt:lpstr>Endocrine System</vt:lpstr>
      <vt:lpstr>Description</vt:lpstr>
      <vt:lpstr>Consists of:</vt:lpstr>
      <vt:lpstr>Classification of Hormones:</vt:lpstr>
      <vt:lpstr>Control Feedback:</vt:lpstr>
      <vt:lpstr>Endocrine Glands:</vt:lpstr>
      <vt:lpstr>Gland Hormone Chart:</vt:lpstr>
      <vt:lpstr>Gland Hormone Chart:</vt:lpstr>
      <vt:lpstr>Disorders: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Endocrine System</dc:title>
  <dc:creator>jhalkuff</dc:creator>
  <cp:lastModifiedBy>jhalkuff</cp:lastModifiedBy>
  <cp:revision>1</cp:revision>
  <dcterms:modified xsi:type="dcterms:W3CDTF">2017-04-05T21:09:04Z</dcterms:modified>
</cp:coreProperties>
</file>