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Bitter" panose="020B0604020202020204" charset="0"/>
      <p:regular r:id="rId11"/>
      <p:bold r:id="rId12"/>
      <p:italic r:id="rId13"/>
    </p:embeddedFont>
    <p:embeddedFont>
      <p:font typeface="Old Standard TT" panose="020B0604020202020204" charset="0"/>
      <p:regular r:id="rId14"/>
      <p:bold r:id="rId15"/>
      <p: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F3AAE1-30C5-4C9D-AD73-7B92B64EEF57}">
  <a:tblStyle styleId="{FAF3AAE1-30C5-4C9D-AD73-7B92B64EEF5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6318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094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8658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251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103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454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9575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7755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811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Immune System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8.1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Shape 65"/>
          <p:cNvGraphicFramePr/>
          <p:nvPr/>
        </p:nvGraphicFramePr>
        <p:xfrm>
          <a:off x="703150" y="1374650"/>
          <a:ext cx="7830450" cy="2637250"/>
        </p:xfrm>
        <a:graphic>
          <a:graphicData uri="http://schemas.openxmlformats.org/drawingml/2006/table">
            <a:tbl>
              <a:tblPr>
                <a:noFill/>
                <a:tableStyleId>{FAF3AAE1-30C5-4C9D-AD73-7B92B64EEF57}</a:tableStyleId>
              </a:tblPr>
              <a:tblGrid>
                <a:gridCol w="3915225"/>
                <a:gridCol w="3915225"/>
              </a:tblGrid>
              <a:tr h="263725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Immunity: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Resistance to a specific disease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Pathogens: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“Germ”;harmful disease-causing microorganism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Organs of the Immune System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7625" y="668925"/>
            <a:ext cx="3585225" cy="422842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1287350" y="1176100"/>
            <a:ext cx="1869300" cy="41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Tonsils &amp; Adenoids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287350" y="2365800"/>
            <a:ext cx="1451400" cy="41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Lymph Nodes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921050" y="3711650"/>
            <a:ext cx="1026600" cy="41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Appendix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1148450" y="4123550"/>
            <a:ext cx="1451400" cy="41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Bone Marrow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5899800" y="2094250"/>
            <a:ext cx="921900" cy="41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Thymus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899800" y="2777700"/>
            <a:ext cx="795000" cy="41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Spleen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6003925" y="3389575"/>
            <a:ext cx="1609800" cy="41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Peyer’s Patches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6003925" y="4346950"/>
            <a:ext cx="2317500" cy="41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Lymph Nodes &amp; Vessels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Organs of the Immune System</a:t>
            </a:r>
          </a:p>
        </p:txBody>
      </p:sp>
      <p:graphicFrame>
        <p:nvGraphicFramePr>
          <p:cNvPr id="85" name="Shape 85"/>
          <p:cNvGraphicFramePr/>
          <p:nvPr/>
        </p:nvGraphicFramePr>
        <p:xfrm>
          <a:off x="491900" y="889000"/>
          <a:ext cx="8189550" cy="3804275"/>
        </p:xfrm>
        <a:graphic>
          <a:graphicData uri="http://schemas.openxmlformats.org/drawingml/2006/table">
            <a:tbl>
              <a:tblPr>
                <a:noFill/>
                <a:tableStyleId>{FAF3AAE1-30C5-4C9D-AD73-7B92B64EEF57}</a:tableStyleId>
              </a:tblPr>
              <a:tblGrid>
                <a:gridCol w="8189550"/>
              </a:tblGrid>
              <a:tr h="6344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Tonsils</a:t>
                      </a:r>
                      <a:r>
                        <a:rPr lang="en" sz="2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Trap germs that enter through the mouth or nose (Back of throat)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Adenoids</a:t>
                      </a:r>
                      <a:r>
                        <a:rPr lang="en" sz="2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Trap germs that enter through the mouth or nose (Behind soft palate)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Lymph Nodes</a:t>
                      </a:r>
                      <a:r>
                        <a:rPr lang="en" sz="2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Small structures that filter germs from lymph fluid (neck, armpit, groin)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Lymph Vessels</a:t>
                      </a:r>
                      <a:r>
                        <a:rPr lang="en" sz="2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Carry lymph fluid through the body.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Appendix</a:t>
                      </a:r>
                      <a:r>
                        <a:rPr lang="en" sz="2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Repopulates Lrg. intestine w/good bacteria after an infection/illness.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Organs of the Immune System</a:t>
            </a:r>
          </a:p>
        </p:txBody>
      </p:sp>
      <p:graphicFrame>
        <p:nvGraphicFramePr>
          <p:cNvPr id="91" name="Shape 91"/>
          <p:cNvGraphicFramePr/>
          <p:nvPr/>
        </p:nvGraphicFramePr>
        <p:xfrm>
          <a:off x="491900" y="889000"/>
          <a:ext cx="8189550" cy="2853850"/>
        </p:xfrm>
        <a:graphic>
          <a:graphicData uri="http://schemas.openxmlformats.org/drawingml/2006/table">
            <a:tbl>
              <a:tblPr>
                <a:noFill/>
                <a:tableStyleId>{FAF3AAE1-30C5-4C9D-AD73-7B92B64EEF57}</a:tableStyleId>
              </a:tblPr>
              <a:tblGrid>
                <a:gridCol w="8189550"/>
              </a:tblGrid>
              <a:tr h="6344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Bone Marrow</a:t>
                      </a:r>
                      <a:r>
                        <a:rPr lang="en" sz="2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Where blood cells are produced (including leukocytes)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Thymus</a:t>
                      </a:r>
                      <a:r>
                        <a:rPr lang="en" sz="2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Functions until puberty to produce T-Cells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Spleen</a:t>
                      </a:r>
                      <a:r>
                        <a:rPr lang="en" sz="2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Filters blood of old RBC’s &amp; stores platelets &amp; WBC’s.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Peyer’s Patches</a:t>
                      </a:r>
                      <a:r>
                        <a:rPr lang="en" sz="2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Found in small intestines.  Monitors bacterial growth &amp; prevents bad bacteria.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Shape 96"/>
          <p:cNvGraphicFramePr/>
          <p:nvPr/>
        </p:nvGraphicFramePr>
        <p:xfrm>
          <a:off x="302850" y="1256850"/>
          <a:ext cx="8696500" cy="3142625"/>
        </p:xfrm>
        <a:graphic>
          <a:graphicData uri="http://schemas.openxmlformats.org/drawingml/2006/table">
            <a:tbl>
              <a:tblPr>
                <a:noFill/>
                <a:tableStyleId>{FAF3AAE1-30C5-4C9D-AD73-7B92B64EEF57}</a:tableStyleId>
              </a:tblPr>
              <a:tblGrid>
                <a:gridCol w="4348250"/>
                <a:gridCol w="4348250"/>
              </a:tblGrid>
              <a:tr h="3142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Non Specific</a:t>
                      </a: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1st line of defense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Protects body from </a:t>
                      </a:r>
                      <a:r>
                        <a:rPr lang="en" sz="2400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all 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foreign matter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Ex: Skin, mucous membranes, inflammatory response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Specific</a:t>
                      </a: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2nd line of defense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Attacks particular foreign substance.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Ex: Immune system cells (See below)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7" name="Shape 97"/>
          <p:cNvSpPr txBox="1"/>
          <p:nvPr/>
        </p:nvSpPr>
        <p:spPr>
          <a:xfrm>
            <a:off x="336800" y="172650"/>
            <a:ext cx="8628600" cy="52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2 Divisions of the Immune Systems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172650"/>
            <a:ext cx="8520600" cy="88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Specific Immune System Cells</a:t>
            </a:r>
          </a:p>
        </p:txBody>
      </p:sp>
      <p:graphicFrame>
        <p:nvGraphicFramePr>
          <p:cNvPr id="103" name="Shape 103"/>
          <p:cNvGraphicFramePr/>
          <p:nvPr/>
        </p:nvGraphicFramePr>
        <p:xfrm>
          <a:off x="400975" y="1140450"/>
          <a:ext cx="8343825" cy="3504340"/>
        </p:xfrm>
        <a:graphic>
          <a:graphicData uri="http://schemas.openxmlformats.org/drawingml/2006/table">
            <a:tbl>
              <a:tblPr>
                <a:noFill/>
                <a:tableStyleId>{FAF3AAE1-30C5-4C9D-AD73-7B92B64EEF57}</a:tableStyleId>
              </a:tblPr>
              <a:tblGrid>
                <a:gridCol w="8343825"/>
              </a:tblGrid>
              <a:tr h="8378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 Lymphocytes (B-Cells)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“Bone Marrow” Cells; Produce plasma cells &amp; memory cells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8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Plasma Cells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Produce antibodies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8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Memory Cells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Made during initial infection &amp; remains in body after disease is gone.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8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Macrophage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Engulf &amp; digest foreign matter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172650"/>
            <a:ext cx="8520600" cy="88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Specific Immune System Cells</a:t>
            </a:r>
          </a:p>
        </p:txBody>
      </p:sp>
      <p:graphicFrame>
        <p:nvGraphicFramePr>
          <p:cNvPr id="109" name="Shape 109"/>
          <p:cNvGraphicFramePr/>
          <p:nvPr/>
        </p:nvGraphicFramePr>
        <p:xfrm>
          <a:off x="400975" y="1140450"/>
          <a:ext cx="8343825" cy="3427770"/>
        </p:xfrm>
        <a:graphic>
          <a:graphicData uri="http://schemas.openxmlformats.org/drawingml/2006/table">
            <a:tbl>
              <a:tblPr>
                <a:noFill/>
                <a:tableStyleId>{FAF3AAE1-30C5-4C9D-AD73-7B92B64EEF57}</a:tableStyleId>
              </a:tblPr>
              <a:tblGrid>
                <a:gridCol w="8343825"/>
              </a:tblGrid>
              <a:tr h="837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 Lymphocytes (T-Cells)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“Thymus” Cells; Fighter cells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Helper T-Cells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Help fight invader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Killer T- Cells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Kills virus invaded body cells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Supressor T-Cells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Stops B&amp;T cells once the infection has been killed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(16:9)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Bitter</vt:lpstr>
      <vt:lpstr>Arial</vt:lpstr>
      <vt:lpstr>Old Standard TT</vt:lpstr>
      <vt:lpstr>paperback</vt:lpstr>
      <vt:lpstr>Immune System</vt:lpstr>
      <vt:lpstr>PowerPoint Presentation</vt:lpstr>
      <vt:lpstr>Organs of the Immune System</vt:lpstr>
      <vt:lpstr>Organs of the Immune System</vt:lpstr>
      <vt:lpstr>Organs of the Immune System</vt:lpstr>
      <vt:lpstr>PowerPoint Presentation</vt:lpstr>
      <vt:lpstr>Specific Immune System Cells</vt:lpstr>
      <vt:lpstr>Specific Immune System Cells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JHALKUFF</dc:creator>
  <cp:lastModifiedBy>jhalkuff</cp:lastModifiedBy>
  <cp:revision>1</cp:revision>
  <dcterms:modified xsi:type="dcterms:W3CDTF">2017-04-23T04:12:29Z</dcterms:modified>
</cp:coreProperties>
</file>