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Bitter" panose="020B0604020202020204" charset="0"/>
      <p:regular r:id="rId7"/>
      <p:bold r:id="rId8"/>
      <p:italic r:id="rId9"/>
    </p:embeddedFont>
    <p:embeddedFont>
      <p:font typeface="Old Standard TT" panose="020B0604020202020204" charset="0"/>
      <p:regular r:id="rId10"/>
      <p:bold r:id="rId11"/>
      <p: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3B768E-929F-45EC-89EA-D30630D78F65}">
  <a:tblStyle styleId="{953B768E-929F-45EC-89EA-D30630D78F65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5619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5236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961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0098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377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3907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>
                <a:latin typeface="Bitter"/>
                <a:ea typeface="Bitter"/>
                <a:cs typeface="Bitter"/>
                <a:sym typeface="Bitter"/>
              </a:rPr>
              <a:t>The Digestive System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Anatomy 9.1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297175"/>
            <a:ext cx="8520600" cy="103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Functions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67" name="Shape 67"/>
          <p:cNvGraphicFramePr/>
          <p:nvPr/>
        </p:nvGraphicFramePr>
        <p:xfrm>
          <a:off x="503625" y="1619200"/>
          <a:ext cx="8263500" cy="833525"/>
        </p:xfrm>
        <a:graphic>
          <a:graphicData uri="http://schemas.openxmlformats.org/drawingml/2006/table">
            <a:tbl>
              <a:tblPr>
                <a:noFill/>
                <a:tableStyleId>{953B768E-929F-45EC-89EA-D30630D78F65}</a:tableStyleId>
              </a:tblPr>
              <a:tblGrid>
                <a:gridCol w="2754500"/>
                <a:gridCol w="2754500"/>
                <a:gridCol w="2754500"/>
              </a:tblGrid>
              <a:tr h="8335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Digestion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(break down)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Absorption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(nutrients)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Elimination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(waste)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96500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Types of Digestion</a:t>
            </a:r>
          </a:p>
        </p:txBody>
      </p:sp>
      <p:graphicFrame>
        <p:nvGraphicFramePr>
          <p:cNvPr id="73" name="Shape 73"/>
          <p:cNvGraphicFramePr/>
          <p:nvPr/>
        </p:nvGraphicFramePr>
        <p:xfrm>
          <a:off x="471950" y="1196734"/>
          <a:ext cx="8221250" cy="3108930"/>
        </p:xfrm>
        <a:graphic>
          <a:graphicData uri="http://schemas.openxmlformats.org/drawingml/2006/table">
            <a:tbl>
              <a:tblPr>
                <a:noFill/>
                <a:tableStyleId>{953B768E-929F-45EC-89EA-D30630D78F65}</a:tableStyleId>
              </a:tblPr>
              <a:tblGrid>
                <a:gridCol w="4110625"/>
                <a:gridCol w="4110625"/>
              </a:tblGrid>
              <a:tr h="29098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Mechanical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Begins immediately after ingestion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1800" b="1" u="sng">
                          <a:solidFill>
                            <a:srgbClr val="FFFFFF"/>
                          </a:solidFill>
                          <a:highlight>
                            <a:srgbClr val="351C75"/>
                          </a:highlight>
                          <a:latin typeface="Bitter"/>
                          <a:ea typeface="Bitter"/>
                          <a:cs typeface="Bitter"/>
                          <a:sym typeface="Bitter"/>
                        </a:rPr>
                        <a:t>Mastication</a:t>
                      </a: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 (chewing) with teeth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Purpose is to break food into smaller pieces</a:t>
                      </a:r>
                    </a:p>
                    <a:p>
                      <a:pPr marL="457200" lvl="0" indent="-3429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1800" b="1" u="sng">
                          <a:solidFill>
                            <a:srgbClr val="FFFFFF"/>
                          </a:solidFill>
                          <a:highlight>
                            <a:srgbClr val="351C75"/>
                          </a:highlight>
                          <a:latin typeface="Bitter"/>
                          <a:ea typeface="Bitter"/>
                          <a:cs typeface="Bitter"/>
                          <a:sym typeface="Bitter"/>
                        </a:rPr>
                        <a:t>Peristalsis</a:t>
                      </a: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Squeezing of food down the esophagus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Chemical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Accomplished by digestive enzymes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Enzymes break down larger molecules</a:t>
                      </a:r>
                    </a:p>
                    <a:p>
                      <a:pPr marL="914400" lvl="1" indent="-3429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○"/>
                      </a:pPr>
                      <a:r>
                        <a:rPr lang="en" sz="1800" b="1" u="sng">
                          <a:solidFill>
                            <a:srgbClr val="FFFFFF"/>
                          </a:solidFill>
                          <a:highlight>
                            <a:srgbClr val="351C75"/>
                          </a:highlight>
                          <a:latin typeface="Bitter"/>
                          <a:ea typeface="Bitter"/>
                          <a:cs typeface="Bitter"/>
                          <a:sym typeface="Bitter"/>
                        </a:rPr>
                        <a:t>Protease</a:t>
                      </a: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Breaks down protein</a:t>
                      </a:r>
                    </a:p>
                    <a:p>
                      <a:pPr marL="914400" lvl="1" indent="-3429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○"/>
                      </a:pPr>
                      <a:r>
                        <a:rPr lang="en" sz="1800" b="1" u="sng">
                          <a:solidFill>
                            <a:srgbClr val="FFFFFF"/>
                          </a:solidFill>
                          <a:highlight>
                            <a:srgbClr val="351C75"/>
                          </a:highlight>
                          <a:latin typeface="Bitter"/>
                          <a:ea typeface="Bitter"/>
                          <a:cs typeface="Bitter"/>
                          <a:sym typeface="Bitter"/>
                        </a:rPr>
                        <a:t>Lipase</a:t>
                      </a: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Breaks down lipids</a:t>
                      </a:r>
                    </a:p>
                    <a:p>
                      <a:pPr marL="914400" lvl="1" indent="-3429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○"/>
                      </a:pPr>
                      <a:r>
                        <a:rPr lang="en" sz="1800" b="1" u="sng">
                          <a:solidFill>
                            <a:srgbClr val="FFFFFF"/>
                          </a:solidFill>
                          <a:highlight>
                            <a:srgbClr val="351C75"/>
                          </a:highlight>
                          <a:latin typeface="Bitter"/>
                          <a:ea typeface="Bitter"/>
                          <a:cs typeface="Bitter"/>
                          <a:sym typeface="Bitter"/>
                        </a:rPr>
                        <a:t>Amylase</a:t>
                      </a: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Breaks down carbohydrates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96500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Composed of:</a:t>
            </a:r>
          </a:p>
        </p:txBody>
      </p:sp>
      <p:graphicFrame>
        <p:nvGraphicFramePr>
          <p:cNvPr id="79" name="Shape 79"/>
          <p:cNvGraphicFramePr/>
          <p:nvPr/>
        </p:nvGraphicFramePr>
        <p:xfrm>
          <a:off x="471950" y="1196734"/>
          <a:ext cx="8221250" cy="3108930"/>
        </p:xfrm>
        <a:graphic>
          <a:graphicData uri="http://schemas.openxmlformats.org/drawingml/2006/table">
            <a:tbl>
              <a:tblPr>
                <a:noFill/>
                <a:tableStyleId>{953B768E-929F-45EC-89EA-D30630D78F65}</a:tableStyleId>
              </a:tblPr>
              <a:tblGrid>
                <a:gridCol w="4110625"/>
                <a:gridCol w="4110625"/>
              </a:tblGrid>
              <a:tr h="29098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Alimentary Canal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Mouth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Pharynx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Esophagus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Stomach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Small Intestine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Large Intestine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Colon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Rectum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Anus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Accessory Organs</a:t>
                      </a:r>
                    </a:p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Salivary Glands</a:t>
                      </a:r>
                    </a:p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Pancreas</a:t>
                      </a:r>
                    </a:p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Liver</a:t>
                      </a:r>
                    </a:p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Gall Bladder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On-screen Show (16:9)</PresentationFormat>
  <Paragraphs>37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Bitter</vt:lpstr>
      <vt:lpstr>Old Standard TT</vt:lpstr>
      <vt:lpstr>Arial</vt:lpstr>
      <vt:lpstr>paperback</vt:lpstr>
      <vt:lpstr>The Digestive System</vt:lpstr>
      <vt:lpstr>Functions</vt:lpstr>
      <vt:lpstr>Types of Digestion</vt:lpstr>
      <vt:lpstr>Composed of: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Digestive System</dc:title>
  <dc:creator>JHALKUFF</dc:creator>
  <cp:lastModifiedBy>jhalkuff</cp:lastModifiedBy>
  <cp:revision>1</cp:revision>
  <dcterms:modified xsi:type="dcterms:W3CDTF">2017-05-07T04:13:15Z</dcterms:modified>
</cp:coreProperties>
</file>