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embeddedFontLst>
    <p:embeddedFont>
      <p:font typeface="Bitter" panose="020B0604020202020204" charset="0"/>
      <p:regular r:id="rId9"/>
      <p:bold r:id="rId10"/>
      <p:italic r:id="rId11"/>
    </p:embeddedFont>
    <p:embeddedFont>
      <p:font typeface="Old Standard TT" panose="020B0604020202020204" charset="0"/>
      <p:regular r:id="rId12"/>
      <p:bold r:id="rId13"/>
      <p:italic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8BCFF68-18AF-48C1-A7C9-3F717C8AE133}">
  <a:tblStyle styleId="{C8BCFF68-18AF-48C1-A7C9-3F717C8AE133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8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8001533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8790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49111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382342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0930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17835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52609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42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None/>
              <a:defRPr sz="24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4000" b="1"/>
            </a:lvl1pPr>
            <a:lvl2pPr lvl="1" algn="ctr">
              <a:spcBef>
                <a:spcPts val="0"/>
              </a:spcBef>
              <a:buSzPct val="100000"/>
              <a:defRPr sz="14000" b="1"/>
            </a:lvl2pPr>
            <a:lvl3pPr lvl="2" algn="ctr">
              <a:spcBef>
                <a:spcPts val="0"/>
              </a:spcBef>
              <a:buSzPct val="100000"/>
              <a:defRPr sz="14000" b="1"/>
            </a:lvl3pPr>
            <a:lvl4pPr lvl="3" algn="ctr">
              <a:spcBef>
                <a:spcPts val="0"/>
              </a:spcBef>
              <a:buSzPct val="100000"/>
              <a:defRPr sz="14000" b="1"/>
            </a:lvl4pPr>
            <a:lvl5pPr lvl="4" algn="ctr">
              <a:spcBef>
                <a:spcPts val="0"/>
              </a:spcBef>
              <a:buSzPct val="100000"/>
              <a:defRPr sz="14000" b="1"/>
            </a:lvl5pPr>
            <a:lvl6pPr lvl="5" algn="ctr">
              <a:spcBef>
                <a:spcPts val="0"/>
              </a:spcBef>
              <a:buSzPct val="100000"/>
              <a:defRPr sz="14000" b="1"/>
            </a:lvl6pPr>
            <a:lvl7pPr lvl="6" algn="ctr">
              <a:spcBef>
                <a:spcPts val="0"/>
              </a:spcBef>
              <a:buSzPct val="100000"/>
              <a:defRPr sz="14000" b="1"/>
            </a:lvl7pPr>
            <a:lvl8pPr lvl="7" algn="ctr">
              <a:spcBef>
                <a:spcPts val="0"/>
              </a:spcBef>
              <a:buSzPct val="100000"/>
              <a:defRPr sz="14000" b="1"/>
            </a:lvl8pPr>
            <a:lvl9pPr lvl="8" algn="ctr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hape 16"/>
          <p:cNvCxnSpPr/>
          <p:nvPr/>
        </p:nvCxnSpPr>
        <p:spPr>
          <a:xfrm>
            <a:off x="641934" y="3597500"/>
            <a:ext cx="390299" cy="0"/>
          </a:xfrm>
          <a:prstGeom prst="straightConnector1">
            <a:avLst/>
          </a:prstGeom>
          <a:noFill/>
          <a:ln w="28575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60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defRPr sz="54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42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accent1"/>
                </a:solidFill>
              </a:rPr>
              <a:t>‹#›</a:t>
            </a:fld>
            <a:endParaRPr lang="en">
              <a:solidFill>
                <a:schemeClr val="accen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ld Standard TT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ld Standard TT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‹#›</a:t>
            </a:fld>
            <a:endParaRPr lang="en" sz="1000">
              <a:solidFill>
                <a:schemeClr val="dk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512700" y="2041150"/>
            <a:ext cx="8118600" cy="15228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6000" b="1">
                <a:latin typeface="Bitter"/>
                <a:ea typeface="Bitter"/>
                <a:cs typeface="Bitter"/>
                <a:sym typeface="Bitter"/>
              </a:rPr>
              <a:t>Origin, Insertion, &amp; Action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latin typeface="Bitter"/>
                <a:ea typeface="Bitter"/>
                <a:cs typeface="Bitter"/>
                <a:sym typeface="Bitter"/>
              </a:rPr>
              <a:t>Anatomy 5.3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aphicFrame>
        <p:nvGraphicFramePr>
          <p:cNvPr id="67" name="Shape 67"/>
          <p:cNvGraphicFramePr/>
          <p:nvPr/>
        </p:nvGraphicFramePr>
        <p:xfrm>
          <a:off x="365200" y="668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{C8BCFF68-18AF-48C1-A7C9-3F717C8AE133}</a:tableStyleId>
              </a:tblPr>
              <a:tblGrid>
                <a:gridCol w="2887025"/>
                <a:gridCol w="1862575"/>
                <a:gridCol w="1968175"/>
                <a:gridCol w="1788625"/>
              </a:tblGrid>
              <a:tr h="1046375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Name of Muscle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Origin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Insertion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Action</a:t>
                      </a:r>
                    </a:p>
                  </a:txBody>
                  <a:tcPr marL="91425" marR="91425" marT="91425" marB="91425"/>
                </a:tc>
              </a:tr>
              <a:tr h="188075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Masseter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Zygomatic Process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Mandible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Closes Jaw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8625" y="2574510"/>
            <a:ext cx="1836624" cy="1713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graphicFrame>
        <p:nvGraphicFramePr>
          <p:cNvPr id="75" name="Shape 75"/>
          <p:cNvGraphicFramePr/>
          <p:nvPr/>
        </p:nvGraphicFramePr>
        <p:xfrm>
          <a:off x="365200" y="668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{C8BCFF68-18AF-48C1-A7C9-3F717C8AE133}</a:tableStyleId>
              </a:tblPr>
              <a:tblGrid>
                <a:gridCol w="3298925"/>
                <a:gridCol w="1630200"/>
                <a:gridCol w="1968200"/>
                <a:gridCol w="1609075"/>
              </a:tblGrid>
              <a:tr h="72952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Name of Muscle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Origin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Insertion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Action</a:t>
                      </a:r>
                    </a:p>
                  </a:txBody>
                  <a:tcPr marL="91425" marR="91425" marT="91425" marB="91425"/>
                </a:tc>
              </a:tr>
              <a:tr h="188075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Sternocleidomastoid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Sternum 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&amp; 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Clavicle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Mastoid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Process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Flexes head &amp; rotates neck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pic>
        <p:nvPicPr>
          <p:cNvPr id="76" name="Shape 7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08200" y="1916400"/>
            <a:ext cx="2230849" cy="2102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graphicFrame>
        <p:nvGraphicFramePr>
          <p:cNvPr id="83" name="Shape 83"/>
          <p:cNvGraphicFramePr/>
          <p:nvPr/>
        </p:nvGraphicFramePr>
        <p:xfrm>
          <a:off x="365200" y="668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{C8BCFF68-18AF-48C1-A7C9-3F717C8AE133}</a:tableStyleId>
              </a:tblPr>
              <a:tblGrid>
                <a:gridCol w="2887025"/>
                <a:gridCol w="1862575"/>
                <a:gridCol w="1968175"/>
                <a:gridCol w="1788625"/>
              </a:tblGrid>
              <a:tr h="10463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Name of Muscle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Origin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Insertion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Action</a:t>
                      </a:r>
                    </a:p>
                  </a:txBody>
                  <a:tcPr marL="91425" marR="91425" marT="91425" marB="91425"/>
                </a:tc>
              </a:tr>
              <a:tr h="188075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Trapezius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Occipital bone, Cervical &amp; Thoracic Vertebrae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Scapula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&amp;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Clavicle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Extends neck &amp; Adducts scapula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8625" y="2288340"/>
            <a:ext cx="2162325" cy="2013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graphicFrame>
        <p:nvGraphicFramePr>
          <p:cNvPr id="91" name="Shape 91"/>
          <p:cNvGraphicFramePr/>
          <p:nvPr/>
        </p:nvGraphicFramePr>
        <p:xfrm>
          <a:off x="365200" y="668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{C8BCFF68-18AF-48C1-A7C9-3F717C8AE133}</a:tableStyleId>
              </a:tblPr>
              <a:tblGrid>
                <a:gridCol w="3298925"/>
                <a:gridCol w="1630200"/>
                <a:gridCol w="1968200"/>
                <a:gridCol w="1609075"/>
              </a:tblGrid>
              <a:tr h="67672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Name of Muscle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Origin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Insertion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Action</a:t>
                      </a:r>
                    </a:p>
                  </a:txBody>
                  <a:tcPr marL="91425" marR="91425" marT="91425" marB="91425"/>
                </a:tc>
              </a:tr>
              <a:tr h="188075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Gluteus Maximus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Sacrum 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&amp;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Coccyx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Proximal end of Femur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Extends hip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pic>
        <p:nvPicPr>
          <p:cNvPr id="92" name="Shape 9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1575" y="1842725"/>
            <a:ext cx="2302350" cy="1968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graphicFrame>
        <p:nvGraphicFramePr>
          <p:cNvPr id="99" name="Shape 99"/>
          <p:cNvGraphicFramePr/>
          <p:nvPr/>
        </p:nvGraphicFramePr>
        <p:xfrm>
          <a:off x="365200" y="668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{C8BCFF68-18AF-48C1-A7C9-3F717C8AE133}</a:tableStyleId>
              </a:tblPr>
              <a:tblGrid>
                <a:gridCol w="2887025"/>
                <a:gridCol w="1862575"/>
                <a:gridCol w="1968175"/>
                <a:gridCol w="1788625"/>
              </a:tblGrid>
              <a:tr h="1046375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Name of Muscle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Origin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Insertion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 b="1">
                          <a:solidFill>
                            <a:schemeClr val="lt2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Action</a:t>
                      </a:r>
                    </a:p>
                  </a:txBody>
                  <a:tcPr marL="91425" marR="91425" marT="91425" marB="91425"/>
                </a:tc>
              </a:tr>
              <a:tr h="1880750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Gastrocnemius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 sz="2400">
                        <a:solidFill>
                          <a:srgbClr val="FFFFFF"/>
                        </a:solidFill>
                        <a:latin typeface="Bitter"/>
                        <a:ea typeface="Bitter"/>
                        <a:cs typeface="Bitter"/>
                        <a:sym typeface="Bitter"/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Posterior femur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Calcaneus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Plantar flexes foot &amp;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rgbClr val="FFFFFF"/>
                          </a:solidFill>
                          <a:latin typeface="Bitter"/>
                          <a:ea typeface="Bitter"/>
                          <a:cs typeface="Bitter"/>
                          <a:sym typeface="Bitter"/>
                        </a:rPr>
                        <a:t>Flexes knee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  <p:pic>
        <p:nvPicPr>
          <p:cNvPr id="100" name="Shape 10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0524" y="2261375"/>
            <a:ext cx="1920925" cy="2149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On-screen Show (16:9)</PresentationFormat>
  <Paragraphs>70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Bitter</vt:lpstr>
      <vt:lpstr>Old Standard TT</vt:lpstr>
      <vt:lpstr>paperback</vt:lpstr>
      <vt:lpstr>Origin, Insertion, &amp; Action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Origin, Insertion, &amp; Action</dc:title>
  <dc:creator>JHALKUFF</dc:creator>
  <cp:lastModifiedBy>jhalkuff</cp:lastModifiedBy>
  <cp:revision>1</cp:revision>
  <dcterms:modified xsi:type="dcterms:W3CDTF">2017-03-15T03:12:06Z</dcterms:modified>
</cp:coreProperties>
</file>