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Old Standard TT" panose="020B0604020202020204" charset="0"/>
      <p:regular r:id="rId8"/>
      <p:bold r:id="rId9"/>
      <p:italic r:id="rId10"/>
    </p:embeddedFont>
    <p:embeddedFont>
      <p:font typeface="Bitter" panose="020B0604020202020204" charset="0"/>
      <p:regular r:id="rId11"/>
      <p:bold r:id="rId12"/>
      <p: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94CDA64-BAF0-4DD2-A8ED-BB26A94A8149}">
  <a:tblStyle styleId="{894CDA64-BAF0-4DD2-A8ED-BB26A94A8149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72712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959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5413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5721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665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2890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167800" y="500050"/>
            <a:ext cx="8903400" cy="2916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 dirty="0">
                <a:latin typeface="Bitter"/>
                <a:ea typeface="Bitter"/>
                <a:cs typeface="Bitter"/>
                <a:sym typeface="Bitter"/>
              </a:rPr>
              <a:t>Spinal Cord Anatomy &amp; Nervous System Disorders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Anatomy 6.3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107050"/>
            <a:ext cx="8520600" cy="95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Spinal Cord Anatomy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052200" y="1476400"/>
            <a:ext cx="4619400" cy="228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b="1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Gray Matter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Bitter"/>
            </a:pPr>
            <a:r>
              <a:rPr lang="en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Central “butterfly”</a:t>
            </a:r>
          </a:p>
          <a:p>
            <a:pPr marL="914400" lvl="1" indent="-228600" rtl="0">
              <a:spcBef>
                <a:spcPts val="0"/>
              </a:spcBef>
              <a:buClr>
                <a:srgbClr val="FFFFFF"/>
              </a:buClr>
              <a:buFont typeface="Bitter"/>
            </a:pPr>
            <a:r>
              <a:rPr lang="en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Larger front wings = </a:t>
            </a:r>
            <a:r>
              <a:rPr lang="en">
                <a:solidFill>
                  <a:srgbClr val="00FF00"/>
                </a:solidFill>
                <a:latin typeface="Bitter"/>
                <a:ea typeface="Bitter"/>
                <a:cs typeface="Bitter"/>
                <a:sym typeface="Bitter"/>
              </a:rPr>
              <a:t>Motor Neurons</a:t>
            </a:r>
          </a:p>
          <a:p>
            <a:pPr marL="914400" lvl="1" indent="-228600">
              <a:spcBef>
                <a:spcPts val="0"/>
              </a:spcBef>
              <a:buClr>
                <a:srgbClr val="FFFFFF"/>
              </a:buClr>
              <a:buFont typeface="Bitter"/>
            </a:pPr>
            <a:r>
              <a:rPr lang="en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Smaller back wings = </a:t>
            </a:r>
            <a:r>
              <a:rPr lang="en">
                <a:solidFill>
                  <a:srgbClr val="FFFF00"/>
                </a:solidFill>
                <a:latin typeface="Bitter"/>
                <a:ea typeface="Bitter"/>
                <a:cs typeface="Bitter"/>
                <a:sym typeface="Bitter"/>
              </a:rPr>
              <a:t>Sensory Neurons</a:t>
            </a:r>
          </a:p>
        </p:txBody>
      </p:sp>
      <p:sp>
        <p:nvSpPr>
          <p:cNvPr id="67" name="Shape 67"/>
          <p:cNvSpPr/>
          <p:nvPr/>
        </p:nvSpPr>
        <p:spPr>
          <a:xfrm>
            <a:off x="4052200" y="1363200"/>
            <a:ext cx="4619400" cy="2112300"/>
          </a:xfrm>
          <a:prstGeom prst="rect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68" name="Shape 68"/>
          <p:cNvSpPr txBox="1"/>
          <p:nvPr/>
        </p:nvSpPr>
        <p:spPr>
          <a:xfrm>
            <a:off x="1308475" y="806375"/>
            <a:ext cx="1214700" cy="51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Back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1217950" y="4065000"/>
            <a:ext cx="1214700" cy="51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Front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825" y="1247800"/>
            <a:ext cx="3464521" cy="296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107050"/>
            <a:ext cx="8520600" cy="95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Spinal Cord Anatomy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052200" y="1476399"/>
            <a:ext cx="4619400" cy="27410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 u="sng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White Matter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buFont typeface="Bitter"/>
            </a:pPr>
            <a:r>
              <a:rPr lang="en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Columns of nerve fibers surrounding gray matter</a:t>
            </a:r>
          </a:p>
          <a:p>
            <a:pPr marL="9715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" b="1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Ascending </a:t>
            </a:r>
            <a:r>
              <a:rPr lang="en" b="1" dirty="0" smtClean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Tract</a:t>
            </a:r>
          </a:p>
          <a:p>
            <a:pPr marL="1428750" marR="0" lvl="2" indent="-28575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Sensory info TO the brain</a:t>
            </a:r>
          </a:p>
          <a:p>
            <a:pPr marL="9715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" b="1" dirty="0" smtClean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Descending </a:t>
            </a:r>
            <a:r>
              <a:rPr lang="en" b="1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Tract</a:t>
            </a:r>
          </a:p>
          <a:p>
            <a:pPr marL="1428750" marR="0" lvl="2" indent="-28575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Impulses from brain to muscle</a:t>
            </a:r>
          </a:p>
        </p:txBody>
      </p:sp>
      <p:sp>
        <p:nvSpPr>
          <p:cNvPr id="77" name="Shape 77"/>
          <p:cNvSpPr/>
          <p:nvPr/>
        </p:nvSpPr>
        <p:spPr>
          <a:xfrm>
            <a:off x="4058700" y="1513834"/>
            <a:ext cx="4773600" cy="2703565"/>
          </a:xfrm>
          <a:prstGeom prst="rect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1308475" y="806375"/>
            <a:ext cx="1214700" cy="51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Back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1217950" y="4065000"/>
            <a:ext cx="1214700" cy="51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Front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825" y="1247800"/>
            <a:ext cx="3464521" cy="296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107050"/>
            <a:ext cx="8520600" cy="95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Nervous System Disorders</a:t>
            </a:r>
          </a:p>
        </p:txBody>
      </p:sp>
      <p:graphicFrame>
        <p:nvGraphicFramePr>
          <p:cNvPr id="86" name="Shape 86"/>
          <p:cNvGraphicFramePr/>
          <p:nvPr/>
        </p:nvGraphicFramePr>
        <p:xfrm>
          <a:off x="575350" y="1439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{894CDA64-BAF0-4DD2-A8ED-BB26A94A8149}</a:tableStyleId>
              </a:tblPr>
              <a:tblGrid>
                <a:gridCol w="4105275"/>
                <a:gridCol w="4105275"/>
              </a:tblGrid>
              <a:tr h="112872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Alzheimer’s Disease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Progressive degeneration of the brain; memory, thinking, &amp; behavior impaired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47826"/>
                        <a:buFont typeface="Arial"/>
                        <a:buNone/>
                      </a:pPr>
                      <a:r>
                        <a:rPr lang="en" sz="23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Cerebrovascular Accident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“Stroke”; Death of brain cells due to lack of blood flow (obstruction)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7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45833"/>
                        <a:buFont typeface="Arial"/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Cerebral Edema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Excess accumulation of water/pressure surrounding the brain.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45833"/>
                        <a:buFont typeface="Arial"/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Coma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 state of complete unresponsiveness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107050"/>
            <a:ext cx="8520600" cy="95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Nervous System Disorders</a:t>
            </a:r>
          </a:p>
        </p:txBody>
      </p:sp>
      <p:graphicFrame>
        <p:nvGraphicFramePr>
          <p:cNvPr id="92" name="Shape 92"/>
          <p:cNvGraphicFramePr/>
          <p:nvPr/>
        </p:nvGraphicFramePr>
        <p:xfrm>
          <a:off x="556300" y="1161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{894CDA64-BAF0-4DD2-A8ED-BB26A94A8149}</a:tableStyleId>
              </a:tblPr>
              <a:tblGrid>
                <a:gridCol w="4105275"/>
                <a:gridCol w="4105275"/>
              </a:tblGrid>
              <a:tr h="109025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Concussion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Destruction of brain tissue due to trauma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3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Contusion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Bruising of the brain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6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Intracranial Hemorrhage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Rupture of blood vessels causing blood to pool around brain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Multiple Sclerosis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Degeneration of the myelin sheath causing nerve impulses to slow/stop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750">
                <a:tc gridSpan="2"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Transient Ischemic Attack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Warning/Mini stroke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157</Words>
  <Application>Microsoft Office PowerPoint</Application>
  <PresentationFormat>On-screen Show (16:9)</PresentationFormat>
  <Paragraphs>38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Old Standard TT</vt:lpstr>
      <vt:lpstr>Bitter</vt:lpstr>
      <vt:lpstr>paperback</vt:lpstr>
      <vt:lpstr>Spinal Cord Anatomy &amp; Nervous System Disorders</vt:lpstr>
      <vt:lpstr>Spinal Cord Anatomy</vt:lpstr>
      <vt:lpstr>Spinal Cord Anatomy</vt:lpstr>
      <vt:lpstr>Nervous System Disorders</vt:lpstr>
      <vt:lpstr>Nervous System Disorders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Spinal Cord Anatomy &amp; Nervous System Disorders</dc:title>
  <dc:creator>jhalkuff</dc:creator>
  <cp:lastModifiedBy>jhalkuff</cp:lastModifiedBy>
  <cp:revision>2</cp:revision>
  <dcterms:modified xsi:type="dcterms:W3CDTF">2017-03-28T14:09:34Z</dcterms:modified>
</cp:coreProperties>
</file>