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Bitter" panose="020B0604020202020204" charset="0"/>
      <p:regular r:id="rId20"/>
      <p:bold r:id="rId21"/>
      <p:italic r:id="rId22"/>
    </p:embeddedFont>
    <p:embeddedFont>
      <p:font typeface="Old Standard TT" panose="020B0604020202020204" charset="0"/>
      <p:regular r:id="rId23"/>
      <p:bold r:id="rId24"/>
      <p: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5CAA7F-81C2-4DE6-9CE6-DB93C0AA32E9}">
  <a:tblStyle styleId="{615CAA7F-81C2-4DE6-9CE6-DB93C0AA32E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46237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9633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1224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9885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4143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339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1084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3093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435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1242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9419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6781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8643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1222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3608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3165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4524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546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Fractures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4.6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15675" y="140975"/>
            <a:ext cx="83436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Types of Fractures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231175" y="1778025"/>
            <a:ext cx="5270400" cy="314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Greenstick Fracture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Incomplete break; typically in young children (flexible bones)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6525" y="1233275"/>
            <a:ext cx="1588550" cy="309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Shape 127"/>
          <p:cNvGraphicFramePr/>
          <p:nvPr/>
        </p:nvGraphicFramePr>
        <p:xfrm>
          <a:off x="265000" y="935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{615CAA7F-81C2-4DE6-9CE6-DB93C0AA32E9}</a:tableStyleId>
              </a:tblPr>
              <a:tblGrid>
                <a:gridCol w="4281825"/>
                <a:gridCol w="4281825"/>
              </a:tblGrid>
              <a:tr h="410800">
                <a:tc gridSpan="2"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3400" b="1">
                          <a:solidFill>
                            <a:schemeClr val="accent4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Method of Repair (Reduction: Realign)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04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Closed Reduction: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Bones are realigned by a doctor without performing surgery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Open Reduction: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Surgery is performed and bones are held in place by pins/wires.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646450" y="1847225"/>
            <a:ext cx="8108100" cy="13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Fracture Practice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1403700" y="375675"/>
            <a:ext cx="894300" cy="10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1.</a:t>
            </a:r>
          </a:p>
        </p:txBody>
      </p:sp>
      <p:graphicFrame>
        <p:nvGraphicFramePr>
          <p:cNvPr id="138" name="Shape 138"/>
          <p:cNvGraphicFramePr/>
          <p:nvPr/>
        </p:nvGraphicFramePr>
        <p:xfrm>
          <a:off x="1333500" y="37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{615CAA7F-81C2-4DE6-9CE6-DB93C0AA32E9}</a:tableStyleId>
              </a:tblPr>
              <a:tblGrid>
                <a:gridCol w="7239000"/>
              </a:tblGrid>
              <a:tr h="18036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6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Bone is fractured.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2974" y="509749"/>
            <a:ext cx="3333750" cy="303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1403700" y="432775"/>
            <a:ext cx="894300" cy="10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2.</a:t>
            </a:r>
          </a:p>
        </p:txBody>
      </p:sp>
      <p:graphicFrame>
        <p:nvGraphicFramePr>
          <p:cNvPr id="145" name="Shape 145"/>
          <p:cNvGraphicFramePr/>
          <p:nvPr/>
        </p:nvGraphicFramePr>
        <p:xfrm>
          <a:off x="1333500" y="37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{615CAA7F-81C2-4DE6-9CE6-DB93C0AA32E9}</a:tableStyleId>
              </a:tblPr>
              <a:tblGrid>
                <a:gridCol w="7239000"/>
              </a:tblGrid>
              <a:tr h="18036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Blood clot forms; phagocytes clean bone fragments &amp; germs.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5349" y="515175"/>
            <a:ext cx="4252624" cy="3037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1417875" y="375675"/>
            <a:ext cx="894300" cy="10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3.</a:t>
            </a:r>
          </a:p>
        </p:txBody>
      </p:sp>
      <p:graphicFrame>
        <p:nvGraphicFramePr>
          <p:cNvPr id="152" name="Shape 152"/>
          <p:cNvGraphicFramePr/>
          <p:nvPr/>
        </p:nvGraphicFramePr>
        <p:xfrm>
          <a:off x="1333500" y="375675"/>
          <a:ext cx="7239000" cy="4510925"/>
        </p:xfrm>
        <a:graphic>
          <a:graphicData uri="http://schemas.openxmlformats.org/drawingml/2006/table">
            <a:tbl>
              <a:tblPr>
                <a:noFill/>
                <a:tableStyleId>{615CAA7F-81C2-4DE6-9CE6-DB93C0AA32E9}</a:tableStyleId>
              </a:tblPr>
              <a:tblGrid>
                <a:gridCol w="7239000"/>
              </a:tblGrid>
              <a:tr h="18036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Soft callus forms; chondroblasts produce callogen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3625" y="576950"/>
            <a:ext cx="3581350" cy="280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1415600" y="375675"/>
            <a:ext cx="894300" cy="10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4.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1333500" y="37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{615CAA7F-81C2-4DE6-9CE6-DB93C0AA32E9}</a:tableStyleId>
              </a:tblPr>
              <a:tblGrid>
                <a:gridCol w="7239000"/>
              </a:tblGrid>
              <a:tr h="18036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Hard callus forms; osteoblasts create new bone.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5850" y="539925"/>
            <a:ext cx="3909450" cy="288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1429800" y="375675"/>
            <a:ext cx="894300" cy="10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5.</a:t>
            </a:r>
          </a:p>
        </p:txBody>
      </p:sp>
      <p:graphicFrame>
        <p:nvGraphicFramePr>
          <p:cNvPr id="166" name="Shape 166"/>
          <p:cNvGraphicFramePr/>
          <p:nvPr/>
        </p:nvGraphicFramePr>
        <p:xfrm>
          <a:off x="1333500" y="375675"/>
          <a:ext cx="7239000" cy="4510925"/>
        </p:xfrm>
        <a:graphic>
          <a:graphicData uri="http://schemas.openxmlformats.org/drawingml/2006/table">
            <a:tbl>
              <a:tblPr>
                <a:noFill/>
                <a:tableStyleId>{615CAA7F-81C2-4DE6-9CE6-DB93C0AA32E9}</a:tableStyleId>
              </a:tblPr>
              <a:tblGrid>
                <a:gridCol w="7239000"/>
              </a:tblGrid>
              <a:tr h="18036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Remodeling; osteoclasts remove extra bone until completely healed.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2099" y="509200"/>
            <a:ext cx="3222150" cy="297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66" name="Shape 66"/>
          <p:cNvGraphicFramePr/>
          <p:nvPr/>
        </p:nvGraphicFramePr>
        <p:xfrm>
          <a:off x="280275" y="599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{615CAA7F-81C2-4DE6-9CE6-DB93C0AA32E9}</a:tableStyleId>
              </a:tblPr>
              <a:tblGrid>
                <a:gridCol w="3658200"/>
                <a:gridCol w="5060925"/>
              </a:tblGrid>
              <a:tr h="5732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3600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Fracture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3600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Specialized Cells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3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 break in a bone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Osteo</a:t>
                      </a:r>
                      <a:r>
                        <a:rPr lang="en" sz="3000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</a:t>
                      </a: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lasts:  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Bone </a:t>
                      </a:r>
                      <a:r>
                        <a:rPr lang="en" sz="3000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</a:t>
                      </a: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uilders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30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Osteoclasts:  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Bone Destroyers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315675" y="140975"/>
            <a:ext cx="83436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Types of Fractures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74100" y="1778025"/>
            <a:ext cx="4530900" cy="314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Simple Fracture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 clean break through a bone.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9300" y="1239375"/>
            <a:ext cx="1717024" cy="336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315675" y="140975"/>
            <a:ext cx="83436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Types of Fractures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74100" y="1778025"/>
            <a:ext cx="4816200" cy="314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Compound Fracture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 bone protrudes through the skin.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0575" y="1233275"/>
            <a:ext cx="1727449" cy="305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315675" y="140975"/>
            <a:ext cx="83436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Types of Fractures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31175" y="1778025"/>
            <a:ext cx="5270400" cy="314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Comminuted Fracture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Bone shatters into fragments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9975" y="1402275"/>
            <a:ext cx="1516615" cy="314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315675" y="140975"/>
            <a:ext cx="83436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Types of Fractures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231175" y="1778025"/>
            <a:ext cx="5270400" cy="314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Compression Fracture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Typically in spine; bone collapses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5100" y="1698000"/>
            <a:ext cx="2232499" cy="238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315675" y="140975"/>
            <a:ext cx="83436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Types of Fractures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31175" y="1778025"/>
            <a:ext cx="5270400" cy="314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Depressed Fracture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Typically in skull; the bone becomes indented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4549" y="1347950"/>
            <a:ext cx="2234374" cy="286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15675" y="140975"/>
            <a:ext cx="83436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Types of Fractures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31175" y="1778025"/>
            <a:ext cx="5270400" cy="314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Spiral Fracture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The two ends of a bone are forced in opposite directions.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5075" y="1328325"/>
            <a:ext cx="1354927" cy="3147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15675" y="140975"/>
            <a:ext cx="8343600" cy="9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accent4"/>
                </a:solidFill>
                <a:latin typeface="Bitter"/>
                <a:ea typeface="Bitter"/>
                <a:cs typeface="Bitter"/>
                <a:sym typeface="Bitter"/>
              </a:rPr>
              <a:t>Types of Fractures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231175" y="1778025"/>
            <a:ext cx="5270400" cy="314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Impacted Fracture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Ends of bone are pushed into each other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5240837" y="2210062"/>
            <a:ext cx="2927325" cy="112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(16:9)</PresentationFormat>
  <Paragraphs>117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Bitter</vt:lpstr>
      <vt:lpstr>Old Standard TT</vt:lpstr>
      <vt:lpstr>paperback</vt:lpstr>
      <vt:lpstr>Fractures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Fractures</dc:title>
  <dc:creator>jhalkuff</dc:creator>
  <cp:lastModifiedBy>jhalkuff</cp:lastModifiedBy>
  <cp:revision>1</cp:revision>
  <dcterms:modified xsi:type="dcterms:W3CDTF">2017-02-23T20:15:28Z</dcterms:modified>
</cp:coreProperties>
</file>