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Bitter" panose="020B0604020202020204" charset="0"/>
      <p:regular r:id="rId12"/>
      <p:bold r:id="rId13"/>
      <p:italic r:id="rId14"/>
    </p:embeddedFont>
    <p:embeddedFont>
      <p:font typeface="Old Standard TT" panose="020B0604020202020204" charset="0"/>
      <p:regular r:id="rId15"/>
      <p:bold r:id="rId16"/>
      <p: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E9D886F-63D1-4A85-9394-8FB9FA5F8B73}">
  <a:tblStyle styleId="{1E9D886F-63D1-4A85-9394-8FB9FA5F8B73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83198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3413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7263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8273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2863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0583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6179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4512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2521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20989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b="1">
                <a:latin typeface="Bitter"/>
                <a:ea typeface="Bitter"/>
                <a:cs typeface="Bitter"/>
                <a:sym typeface="Bitter"/>
              </a:rPr>
              <a:t>Skin Cancer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Anatomy 3.6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66" name="Shape 66"/>
          <p:cNvGraphicFramePr/>
          <p:nvPr/>
        </p:nvGraphicFramePr>
        <p:xfrm>
          <a:off x="397450" y="760620"/>
          <a:ext cx="8527950" cy="3291750"/>
        </p:xfrm>
        <a:graphic>
          <a:graphicData uri="http://schemas.openxmlformats.org/drawingml/2006/table">
            <a:tbl>
              <a:tblPr>
                <a:noFill/>
                <a:tableStyleId>{1E9D886F-63D1-4A85-9394-8FB9FA5F8B73}</a:tableStyleId>
              </a:tblPr>
              <a:tblGrid>
                <a:gridCol w="4263975"/>
                <a:gridCol w="4263975"/>
              </a:tblGrid>
              <a:tr h="1086750">
                <a:tc gridSpan="2"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Tumor: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 mass caused by abnormal cell growth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0075">
                <a:tc gridSpan="2"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Can be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74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Malignant: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Cancerous Tumor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Benign: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Noncancerous Tumor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30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 txBox="1"/>
          <p:nvPr/>
        </p:nvSpPr>
        <p:spPr>
          <a:xfrm>
            <a:off x="431700" y="308375"/>
            <a:ext cx="8214900" cy="426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Carcinoma: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6000" b="1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A cancer arising in the epithelial tissue of skin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 txBox="1"/>
          <p:nvPr/>
        </p:nvSpPr>
        <p:spPr>
          <a:xfrm>
            <a:off x="431700" y="308375"/>
            <a:ext cx="8214900" cy="426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What Causes Skin Cancer?</a:t>
            </a:r>
          </a:p>
          <a:p>
            <a:pPr marL="457200" lvl="0" indent="-5334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  <a:buChar char="●"/>
            </a:pPr>
            <a:r>
              <a:rPr lang="en" sz="4800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UV Light</a:t>
            </a:r>
          </a:p>
          <a:p>
            <a:pPr marL="457200" lvl="0" indent="-5334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  <a:buChar char="●"/>
            </a:pPr>
            <a:r>
              <a:rPr lang="en" sz="4800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Skin Infections</a:t>
            </a:r>
          </a:p>
          <a:p>
            <a:pPr marL="457200" lvl="0" indent="-5334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  <a:buChar char="●"/>
            </a:pPr>
            <a:r>
              <a:rPr lang="en" sz="4800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Chemical exposure</a:t>
            </a:r>
          </a:p>
          <a:p>
            <a:pPr marL="457200" lvl="0" indent="-533400" rtl="0">
              <a:spcBef>
                <a:spcPts val="0"/>
              </a:spcBef>
              <a:buClr>
                <a:srgbClr val="FFFFFF"/>
              </a:buClr>
              <a:buSzPct val="100000"/>
              <a:buFont typeface="Bitter"/>
              <a:buChar char="●"/>
            </a:pPr>
            <a:r>
              <a:rPr lang="en" sz="4800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Physical Trauma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 txBox="1"/>
          <p:nvPr/>
        </p:nvSpPr>
        <p:spPr>
          <a:xfrm>
            <a:off x="140550" y="123400"/>
            <a:ext cx="8768100" cy="488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Why is Skin Cancer Dangerous?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4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Cells can break off from the tumor &amp; get into the bloodstream.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4000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Metastasis:</a:t>
            </a:r>
            <a:r>
              <a:rPr lang="en" sz="4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 Spreading of cancerous cells.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35450" y="736171"/>
            <a:ext cx="8520600" cy="366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 u="sng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Basal Cell</a:t>
            </a:r>
          </a:p>
          <a:p>
            <a:pPr marL="571500" lvl="0" indent="-571500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3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Most common/least deadly</a:t>
            </a:r>
          </a:p>
          <a:p>
            <a:pPr marL="571500" lvl="0" indent="-571500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3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Stratum germinativum</a:t>
            </a:r>
          </a:p>
          <a:p>
            <a:pPr marL="571500" lvl="0" indent="-571500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3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Face</a:t>
            </a:r>
          </a:p>
          <a:p>
            <a:pPr marL="571500" lvl="0" indent="-571500" rtl="0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3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Full Cure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187950" y="-116086"/>
            <a:ext cx="8768100" cy="111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dirty="0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3 Types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888571"/>
            <a:ext cx="8520600" cy="366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 u="sng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Squamous Cell</a:t>
            </a:r>
          </a:p>
          <a:p>
            <a:pPr marL="571500" lvl="0" indent="-571500" rtl="0">
              <a:spcBef>
                <a:spcPts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3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Stratum spinosum</a:t>
            </a:r>
          </a:p>
          <a:p>
            <a:pPr marL="571500" lvl="0" indent="-571500" rtl="0">
              <a:spcBef>
                <a:spcPts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3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Scalp, ears, back of hands</a:t>
            </a:r>
          </a:p>
          <a:p>
            <a:pPr marL="571500" lvl="0" indent="-571500" rtl="0">
              <a:spcBef>
                <a:spcPts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3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Can metastasize to lymph nodes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64200" y="-36714"/>
            <a:ext cx="8768100" cy="111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3 Types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779714"/>
            <a:ext cx="8520600" cy="3663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 u="sng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Melanoma</a:t>
            </a:r>
          </a:p>
          <a:p>
            <a:pPr marL="571500" lvl="0" indent="-571500" rtl="0">
              <a:spcBef>
                <a:spcPts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3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Cancer of the melanocytes</a:t>
            </a:r>
          </a:p>
          <a:p>
            <a:pPr marL="571500" lvl="0" indent="-571500" rtl="0">
              <a:spcBef>
                <a:spcPts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3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5% of skin cancers</a:t>
            </a:r>
          </a:p>
          <a:p>
            <a:pPr marL="571500" lvl="0" indent="-571500" rtl="0">
              <a:spcBef>
                <a:spcPts val="0"/>
              </a:spcBef>
              <a:buClr>
                <a:srgbClr val="FFFFFF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3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Metastasizes quickly into lymph &amp; blood vessels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187950" y="-137857"/>
            <a:ext cx="8768100" cy="111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0" b="1" dirty="0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3 Types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140550" y="123400"/>
            <a:ext cx="8768100" cy="111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50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Identifying Skin Cancer</a:t>
            </a:r>
          </a:p>
        </p:txBody>
      </p:sp>
      <p:graphicFrame>
        <p:nvGraphicFramePr>
          <p:cNvPr id="108" name="Shape 108"/>
          <p:cNvGraphicFramePr/>
          <p:nvPr/>
        </p:nvGraphicFramePr>
        <p:xfrm>
          <a:off x="366600" y="1395150"/>
          <a:ext cx="8423100" cy="1921500"/>
        </p:xfrm>
        <a:graphic>
          <a:graphicData uri="http://schemas.openxmlformats.org/drawingml/2006/table">
            <a:tbl>
              <a:tblPr>
                <a:noFill/>
                <a:tableStyleId>{1E9D886F-63D1-4A85-9394-8FB9FA5F8B73}</a:tableStyleId>
              </a:tblPr>
              <a:tblGrid>
                <a:gridCol w="2105775"/>
                <a:gridCol w="2105775"/>
                <a:gridCol w="2105775"/>
                <a:gridCol w="2105775"/>
              </a:tblGrid>
              <a:tr h="65855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B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D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95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Asymmetry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Boarder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Irregularity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Color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Diameter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9" name="Shape 109"/>
          <p:cNvSpPr txBox="1"/>
          <p:nvPr/>
        </p:nvSpPr>
        <p:spPr>
          <a:xfrm>
            <a:off x="2972625" y="3564675"/>
            <a:ext cx="3182400" cy="111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 b="1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Evolve</a:t>
            </a:r>
          </a:p>
          <a:p>
            <a:pPr lvl="0" algn="ctr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136</Words>
  <Application>Microsoft Office PowerPoint</Application>
  <PresentationFormat>On-screen Show (16:9)</PresentationFormat>
  <Paragraphs>47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Bitter</vt:lpstr>
      <vt:lpstr>Old Standard TT</vt:lpstr>
      <vt:lpstr>paperback</vt:lpstr>
      <vt:lpstr>Skin Cancer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Skin Cancer</dc:title>
  <dc:creator>JHALKUFF</dc:creator>
  <cp:lastModifiedBy>jhalkuff</cp:lastModifiedBy>
  <cp:revision>2</cp:revision>
  <dcterms:modified xsi:type="dcterms:W3CDTF">2017-09-12T02:11:54Z</dcterms:modified>
</cp:coreProperties>
</file>