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79" autoAdjust="0"/>
  </p:normalViewPr>
  <p:slideViewPr>
    <p:cSldViewPr>
      <p:cViewPr varScale="1">
        <p:scale>
          <a:sx n="68" d="100"/>
          <a:sy n="6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80C4F-AD82-482D-B69E-DC5DBE86964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B4181-BE93-4468-B199-3FBE510BF5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4181-BE93-4468-B199-3FBE510BF56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67E534-260F-4EEC-B5AE-69A5DEB1BF7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BF0C5C-CA7F-444A-B9AD-F09B8A7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Anatomy of the Brain &amp; Spinal Cord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Mrs. </a:t>
            </a:r>
            <a:r>
              <a:rPr lang="en-US" sz="2800" dirty="0" err="1" smtClean="0"/>
              <a:t>Halkuff</a:t>
            </a:r>
            <a:endParaRPr lang="en-US" sz="2800" dirty="0" smtClean="0"/>
          </a:p>
          <a:p>
            <a:pPr algn="ctr"/>
            <a:r>
              <a:rPr lang="en-US" sz="2800" dirty="0" smtClean="0"/>
              <a:t>Anatomy &amp; Physiology</a:t>
            </a:r>
            <a:endParaRPr lang="en-US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73163" y="198438"/>
            <a:ext cx="77724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http://www.ipmc.cnrs.fr/~duprat/neurophysiology/images/brai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95600"/>
            <a:ext cx="4724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447800"/>
          </a:xfrm>
        </p:spPr>
        <p:txBody>
          <a:bodyPr>
            <a:noAutofit/>
          </a:bodyPr>
          <a:lstStyle/>
          <a:p>
            <a:r>
              <a:rPr lang="en-US" sz="5600" dirty="0" smtClean="0"/>
              <a:t>Cerebrum:  Temporal Lobes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257800" cy="4625609"/>
          </a:xfrm>
        </p:spPr>
        <p:txBody>
          <a:bodyPr/>
          <a:lstStyle/>
          <a:p>
            <a:r>
              <a:rPr lang="en-US" dirty="0" smtClean="0"/>
              <a:t>Hearing</a:t>
            </a:r>
          </a:p>
          <a:p>
            <a:r>
              <a:rPr lang="en-US" dirty="0" smtClean="0"/>
              <a:t>Memories</a:t>
            </a:r>
          </a:p>
          <a:p>
            <a:endParaRPr lang="en-US" dirty="0"/>
          </a:p>
        </p:txBody>
      </p:sp>
      <p:pic>
        <p:nvPicPr>
          <p:cNvPr id="5" name="Picture 4" descr="tempor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676400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700" dirty="0" smtClean="0"/>
              <a:t>Cerebrum:  Occipital Lobe</a:t>
            </a:r>
            <a:endParaRPr lang="en-US" sz="5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2971800" cy="4625609"/>
          </a:xfrm>
        </p:spPr>
        <p:txBody>
          <a:bodyPr/>
          <a:lstStyle/>
          <a:p>
            <a:r>
              <a:rPr lang="en-US" dirty="0" smtClean="0"/>
              <a:t>Sight</a:t>
            </a:r>
            <a:endParaRPr lang="en-US" dirty="0"/>
          </a:p>
        </p:txBody>
      </p:sp>
      <p:pic>
        <p:nvPicPr>
          <p:cNvPr id="22530" name="Picture 2" descr="http://www.neuroskills.com/images/occipit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447800"/>
            <a:ext cx="4826065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y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524000"/>
            <a:ext cx="2895600" cy="2556753"/>
          </a:xfrm>
          <a:prstGeom prst="rect">
            <a:avLst/>
          </a:prstGeom>
        </p:spPr>
      </p:pic>
      <p:pic>
        <p:nvPicPr>
          <p:cNvPr id="6" name="Picture 5" descr="gray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733799"/>
            <a:ext cx="2743200" cy="3124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r>
              <a:rPr lang="en-US" sz="5400" dirty="0" smtClean="0"/>
              <a:t>   Anatomy of the Spinal Cord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68580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Gray Matter</a:t>
            </a:r>
            <a:r>
              <a:rPr lang="en-US" dirty="0" smtClean="0"/>
              <a:t>:  Butterfly shaped in center of cord.</a:t>
            </a:r>
          </a:p>
          <a:p>
            <a:pPr lvl="1"/>
            <a:r>
              <a:rPr lang="en-US" dirty="0" smtClean="0"/>
              <a:t>Large front wings contain motor neurons.</a:t>
            </a:r>
          </a:p>
          <a:p>
            <a:pPr lvl="1"/>
            <a:r>
              <a:rPr lang="en-US" dirty="0" smtClean="0"/>
              <a:t>Small back wings contain sensory neurons.</a:t>
            </a:r>
          </a:p>
          <a:p>
            <a:r>
              <a:rPr lang="en-US" b="1" dirty="0" smtClean="0"/>
              <a:t>White Matter</a:t>
            </a:r>
            <a:r>
              <a:rPr lang="en-US" dirty="0" smtClean="0"/>
              <a:t>:  Columns of nerve fibers that surround the Gray Matter.</a:t>
            </a:r>
          </a:p>
          <a:p>
            <a:pPr lvl="1"/>
            <a:r>
              <a:rPr lang="en-US" dirty="0" smtClean="0"/>
              <a:t>Ascending Tract: Carry sensory information TO the brain.</a:t>
            </a:r>
          </a:p>
          <a:p>
            <a:pPr lvl="1"/>
            <a:r>
              <a:rPr lang="en-US" dirty="0" smtClean="0"/>
              <a:t>Descending Tract: Carry impulses FROM the brain to the muscles.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&amp;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59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Alzheimer’s disease</a:t>
            </a:r>
            <a:r>
              <a:rPr lang="en-US" dirty="0" smtClean="0"/>
              <a:t>: Progressive degeneration of the brain causing problems with memory, thinking, &amp; behavior.</a:t>
            </a:r>
          </a:p>
          <a:p>
            <a:r>
              <a:rPr lang="en-US" b="1" dirty="0" smtClean="0"/>
              <a:t>Cerebral edema</a:t>
            </a:r>
            <a:r>
              <a:rPr lang="en-US" dirty="0" smtClean="0"/>
              <a:t>: Excess accumulation of water surrounding the brain.</a:t>
            </a:r>
            <a:endParaRPr lang="en-US" b="1" dirty="0" smtClean="0"/>
          </a:p>
          <a:p>
            <a:r>
              <a:rPr lang="en-US" b="1" dirty="0" err="1" smtClean="0"/>
              <a:t>Cerebrovascular</a:t>
            </a:r>
            <a:r>
              <a:rPr lang="en-US" b="1" dirty="0" smtClean="0"/>
              <a:t> accident</a:t>
            </a:r>
            <a:r>
              <a:rPr lang="en-US" dirty="0" smtClean="0"/>
              <a:t>:  A.K.A. Stroke.  Death of brain cells due to a lack of blood flow caused by an obstruction.</a:t>
            </a:r>
            <a:endParaRPr lang="en-US" b="1" dirty="0" smtClean="0"/>
          </a:p>
          <a:p>
            <a:r>
              <a:rPr lang="en-US" b="1" dirty="0" smtClean="0"/>
              <a:t>Coma</a:t>
            </a:r>
            <a:r>
              <a:rPr lang="en-US" dirty="0" smtClean="0"/>
              <a:t>:  A state of complete unresponsiveness.</a:t>
            </a:r>
            <a:endParaRPr lang="en-US" b="1" dirty="0" smtClean="0"/>
          </a:p>
          <a:p>
            <a:r>
              <a:rPr lang="en-US" b="1" dirty="0" smtClean="0"/>
              <a:t>Concussion</a:t>
            </a:r>
            <a:r>
              <a:rPr lang="en-US" dirty="0" smtClean="0"/>
              <a:t>: Destruction of brain tissue due to trauma.</a:t>
            </a:r>
            <a:endParaRPr lang="en-US" b="1" dirty="0" smtClean="0"/>
          </a:p>
          <a:p>
            <a:r>
              <a:rPr lang="en-US" b="1" dirty="0" smtClean="0"/>
              <a:t>Contusion</a:t>
            </a:r>
            <a:r>
              <a:rPr lang="en-US" dirty="0" smtClean="0"/>
              <a:t>:  Bruising of the brain.</a:t>
            </a:r>
            <a:endParaRPr lang="en-US" b="1" dirty="0" smtClean="0"/>
          </a:p>
          <a:p>
            <a:r>
              <a:rPr lang="en-US" b="1" dirty="0" smtClean="0"/>
              <a:t>Intracranial hemorrhage</a:t>
            </a:r>
            <a:r>
              <a:rPr lang="en-US" dirty="0" smtClean="0"/>
              <a:t>: Rupture of a blood vessel causing blood to pool around the brain.</a:t>
            </a:r>
            <a:endParaRPr lang="en-US" b="1" dirty="0" smtClean="0"/>
          </a:p>
          <a:p>
            <a:r>
              <a:rPr lang="en-US" b="1" dirty="0" smtClean="0"/>
              <a:t>Multiple Sclerosis</a:t>
            </a:r>
            <a:r>
              <a:rPr lang="en-US" dirty="0" smtClean="0"/>
              <a:t>: </a:t>
            </a:r>
            <a:r>
              <a:rPr lang="en-US" b="1" dirty="0" smtClean="0"/>
              <a:t> </a:t>
            </a:r>
            <a:r>
              <a:rPr lang="en-US" dirty="0" smtClean="0"/>
              <a:t>Degeneration of the myelin sheath causing nerve impulses to slow/stop.</a:t>
            </a:r>
          </a:p>
          <a:p>
            <a:r>
              <a:rPr lang="en-US" b="1" dirty="0" smtClean="0"/>
              <a:t>Transient ischemic attack</a:t>
            </a:r>
            <a:r>
              <a:rPr lang="en-US" dirty="0" smtClean="0"/>
              <a:t>:  Warning/Mini stroke.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3 Major Divisions of the Brain: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5029200" cy="462560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sz="7200" b="1" dirty="0" smtClean="0"/>
              <a:t>Forebrain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7200" b="1" dirty="0" smtClean="0"/>
              <a:t>Midbrain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7200" b="1" dirty="0" smtClean="0"/>
              <a:t>Hindbrain</a:t>
            </a:r>
            <a:endParaRPr lang="en-US" sz="7200" b="1" dirty="0"/>
          </a:p>
        </p:txBody>
      </p:sp>
      <p:pic>
        <p:nvPicPr>
          <p:cNvPr id="1026" name="Picture 2" descr="http://mynextbrain.com/blog/wp-content/uploads/2010/02/brain-divisio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81200"/>
            <a:ext cx="3654201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Forebrain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5562600" cy="4876800"/>
          </a:xfrm>
        </p:spPr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Diencephalon</a:t>
            </a:r>
          </a:p>
          <a:p>
            <a:pPr marL="925830" lvl="1" indent="-514350"/>
            <a:r>
              <a:rPr lang="en-US" dirty="0" smtClean="0"/>
              <a:t>Thalamus &amp; Hypothalamus</a:t>
            </a:r>
          </a:p>
          <a:p>
            <a:pPr marL="925830" lvl="1" indent="-514350"/>
            <a:r>
              <a:rPr lang="en-US" dirty="0" smtClean="0"/>
              <a:t>Motor control &amp; sensory info.</a:t>
            </a:r>
          </a:p>
          <a:p>
            <a:pPr marL="925830" lvl="1" indent="-514350"/>
            <a:r>
              <a:rPr lang="en-US" dirty="0" smtClean="0"/>
              <a:t>Controls autonomic functions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err="1" smtClean="0"/>
              <a:t>Telencephalon</a:t>
            </a:r>
            <a:endParaRPr lang="en-US" b="1" dirty="0" smtClean="0"/>
          </a:p>
          <a:p>
            <a:pPr marL="925830" lvl="1" indent="-514350"/>
            <a:r>
              <a:rPr lang="en-US" dirty="0" smtClean="0"/>
              <a:t>A.K.A “Cerebral Cortex”</a:t>
            </a:r>
          </a:p>
          <a:p>
            <a:pPr marL="925830" lvl="1" indent="-514350"/>
            <a:r>
              <a:rPr lang="en-US" dirty="0" smtClean="0"/>
              <a:t>Largest part of the brain</a:t>
            </a:r>
          </a:p>
          <a:p>
            <a:pPr marL="925830" lvl="1" indent="-514350"/>
            <a:r>
              <a:rPr lang="en-US" dirty="0" smtClean="0"/>
              <a:t>Location of most information processing</a:t>
            </a:r>
            <a:endParaRPr lang="en-US" dirty="0"/>
          </a:p>
        </p:txBody>
      </p:sp>
      <p:pic>
        <p:nvPicPr>
          <p:cNvPr id="5" name="Picture 4" descr="diencephal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524000"/>
            <a:ext cx="3302000" cy="2641600"/>
          </a:xfrm>
          <a:prstGeom prst="rect">
            <a:avLst/>
          </a:prstGeom>
        </p:spPr>
      </p:pic>
      <p:pic>
        <p:nvPicPr>
          <p:cNvPr id="15364" name="Picture 4" descr="http://files.abovetopsecret.com/uploads/ats37557_telencephal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127500"/>
            <a:ext cx="3406908" cy="273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676400"/>
            <a:ext cx="4953000" cy="518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Hindbrain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/>
          <a:lstStyle/>
          <a:p>
            <a:r>
              <a:rPr lang="en-US" dirty="0" smtClean="0"/>
              <a:t>Extends from the spinal cord.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err="1" smtClean="0"/>
              <a:t>Metencephalon</a:t>
            </a:r>
            <a:endParaRPr lang="en-US" b="1" dirty="0" smtClean="0"/>
          </a:p>
          <a:p>
            <a:pPr marL="925830" lvl="1" indent="-514350"/>
            <a:r>
              <a:rPr lang="en-US" dirty="0" smtClean="0"/>
              <a:t>Pons</a:t>
            </a:r>
          </a:p>
          <a:p>
            <a:pPr marL="925830" lvl="1" indent="-514350"/>
            <a:r>
              <a:rPr lang="en-US" dirty="0" smtClean="0"/>
              <a:t>Cerebellum</a:t>
            </a:r>
          </a:p>
          <a:p>
            <a:pPr marL="925830" lvl="1" indent="-514350"/>
            <a:r>
              <a:rPr lang="en-US" dirty="0" smtClean="0"/>
              <a:t>Maintains balance &amp; equilibrium</a:t>
            </a:r>
          </a:p>
          <a:p>
            <a:pPr marL="925830" lvl="1" indent="-514350"/>
            <a:r>
              <a:rPr lang="en-US" dirty="0" smtClean="0"/>
              <a:t>Coordination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err="1" smtClean="0"/>
              <a:t>Myelencephalon</a:t>
            </a:r>
            <a:endParaRPr lang="en-US" b="1" dirty="0" smtClean="0"/>
          </a:p>
          <a:p>
            <a:pPr marL="925830" lvl="1" indent="-514350"/>
            <a:r>
              <a:rPr lang="en-US" dirty="0" smtClean="0"/>
              <a:t>Medulla Oblongata</a:t>
            </a:r>
          </a:p>
          <a:p>
            <a:pPr marL="925830" lvl="1" indent="-514350"/>
            <a:r>
              <a:rPr lang="en-US" dirty="0" smtClean="0"/>
              <a:t>Breathing</a:t>
            </a:r>
          </a:p>
          <a:p>
            <a:pPr marL="925830" lvl="1" indent="-514350"/>
            <a:r>
              <a:rPr lang="en-US" dirty="0" smtClean="0"/>
              <a:t>Heart rate &amp; Digestion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Midbrain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1"/>
            <a:ext cx="4191000" cy="4724400"/>
          </a:xfrm>
        </p:spPr>
        <p:txBody>
          <a:bodyPr/>
          <a:lstStyle/>
          <a:p>
            <a:r>
              <a:rPr lang="en-US" dirty="0" smtClean="0"/>
              <a:t>Brainstem that connects the forebrain to the hindbrain.</a:t>
            </a:r>
          </a:p>
          <a:p>
            <a:r>
              <a:rPr lang="en-US" dirty="0" smtClean="0"/>
              <a:t>Auditory &amp; Visual response</a:t>
            </a:r>
          </a:p>
          <a:p>
            <a:r>
              <a:rPr lang="en-US" dirty="0" smtClean="0"/>
              <a:t>Motor Function</a:t>
            </a:r>
          </a:p>
          <a:p>
            <a:endParaRPr lang="en-US" dirty="0"/>
          </a:p>
        </p:txBody>
      </p:sp>
      <p:pic>
        <p:nvPicPr>
          <p:cNvPr id="17412" name="Picture 4" descr="http://www.psychology-issues.com/images/Midbrain-Hindb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447800"/>
            <a:ext cx="5257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Major Structures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/>
          <a:lstStyle/>
          <a:p>
            <a:r>
              <a:rPr lang="en-US" b="1" dirty="0" smtClean="0"/>
              <a:t>Hypothalamus</a:t>
            </a:r>
            <a:r>
              <a:rPr lang="en-US" dirty="0" smtClean="0"/>
              <a:t>:  Regulates body temperature, hunger, homeostasis.</a:t>
            </a:r>
          </a:p>
          <a:p>
            <a:r>
              <a:rPr lang="en-US" b="1" dirty="0" smtClean="0"/>
              <a:t>Thalamus</a:t>
            </a:r>
            <a:r>
              <a:rPr lang="en-US" dirty="0" smtClean="0"/>
              <a:t>:  Relays sensory signals to &amp; from the spinal cord and cerebrum.</a:t>
            </a:r>
            <a:endParaRPr lang="en-US" b="1" dirty="0" smtClean="0"/>
          </a:p>
          <a:p>
            <a:r>
              <a:rPr lang="en-US" b="1" dirty="0" smtClean="0"/>
              <a:t>Pons</a:t>
            </a:r>
            <a:r>
              <a:rPr lang="en-US" dirty="0" smtClean="0"/>
              <a:t>:  Relay between cerebrum &amp; cerebellum</a:t>
            </a:r>
          </a:p>
          <a:p>
            <a:r>
              <a:rPr lang="en-US" b="1" dirty="0" smtClean="0"/>
              <a:t>Medulla Oblongata</a:t>
            </a:r>
            <a:r>
              <a:rPr lang="en-US" dirty="0" smtClean="0"/>
              <a:t>:  Controls autonomic functions</a:t>
            </a:r>
            <a:endParaRPr lang="en-US" b="1" dirty="0" smtClean="0"/>
          </a:p>
          <a:p>
            <a:r>
              <a:rPr lang="en-US" b="1" dirty="0" smtClean="0"/>
              <a:t>Cerebellum</a:t>
            </a:r>
            <a:r>
              <a:rPr lang="en-US" dirty="0" smtClean="0"/>
              <a:t>: Movement &amp; Coordination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orsal view of the cerebral hemispheres showing the principal gyri and sulci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6044" y="1676400"/>
            <a:ext cx="4443375" cy="4572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Cerebrum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181600" cy="5029201"/>
          </a:xfrm>
        </p:spPr>
        <p:txBody>
          <a:bodyPr/>
          <a:lstStyle/>
          <a:p>
            <a:r>
              <a:rPr lang="en-US" dirty="0" smtClean="0"/>
              <a:t>Largest &amp; Superior part of the brain.</a:t>
            </a:r>
          </a:p>
          <a:p>
            <a:r>
              <a:rPr lang="en-US" dirty="0" smtClean="0"/>
              <a:t>Divided into 4 lobes.</a:t>
            </a:r>
          </a:p>
          <a:p>
            <a:r>
              <a:rPr lang="en-US" dirty="0" smtClean="0"/>
              <a:t>Has </a:t>
            </a:r>
            <a:r>
              <a:rPr lang="en-US" dirty="0" err="1" smtClean="0"/>
              <a:t>gyri</a:t>
            </a:r>
            <a:r>
              <a:rPr lang="en-US" dirty="0" smtClean="0"/>
              <a:t> &amp; </a:t>
            </a:r>
            <a:r>
              <a:rPr lang="en-US" dirty="0" err="1" smtClean="0"/>
              <a:t>sulci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505200"/>
          <a:ext cx="4114800" cy="3169143"/>
        </p:xfrm>
        <a:graphic>
          <a:graphicData uri="http://schemas.openxmlformats.org/drawingml/2006/table">
            <a:tbl>
              <a:tblPr/>
              <a:tblGrid>
                <a:gridCol w="836544"/>
                <a:gridCol w="3278256"/>
              </a:tblGrid>
              <a:tr h="152405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AnGy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/>
                        <a:t>Angular Gyrus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CSul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Central </a:t>
                      </a:r>
                      <a:r>
                        <a:rPr lang="en-US" sz="1000" b="1" dirty="0" err="1"/>
                        <a:t>Sulcus</a:t>
                      </a:r>
                      <a:r>
                        <a:rPr lang="en-US" sz="1000" b="1" dirty="0"/>
                        <a:t> (of Rolando)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LonFis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Longitudinal Fissure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MFGy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Middle Frontal </a:t>
                      </a:r>
                      <a:r>
                        <a:rPr lang="en-US" sz="1000" b="1" dirty="0" err="1"/>
                        <a:t>Gyrus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OGy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Occipital </a:t>
                      </a:r>
                      <a:r>
                        <a:rPr lang="en-US" sz="1000" b="1" dirty="0" err="1"/>
                        <a:t>Gyri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/>
                        <a:t>PoCGy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Postcentral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1" dirty="0" err="1"/>
                        <a:t>Gyrus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/>
                        <a:t>POSul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Parieto</a:t>
                      </a:r>
                      <a:r>
                        <a:rPr lang="en-US" sz="1000" b="1" dirty="0"/>
                        <a:t>-occipital </a:t>
                      </a:r>
                      <a:r>
                        <a:rPr lang="en-US" sz="1000" b="1" dirty="0" err="1"/>
                        <a:t>Sulcus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510">
                <a:tc>
                  <a:txBody>
                    <a:bodyPr/>
                    <a:lstStyle/>
                    <a:p>
                      <a:pPr algn="l"/>
                      <a:r>
                        <a:rPr lang="en-US" sz="1000" b="1"/>
                        <a:t>PrCGy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Precentral</a:t>
                      </a:r>
                      <a:r>
                        <a:rPr lang="en-US" sz="1000" b="1" dirty="0"/>
                        <a:t> Cyrus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/>
                        <a:t>PrCSul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Precentral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1" dirty="0" err="1"/>
                        <a:t>Sulcus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/>
                        <a:t>SFGy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Superior Frontal </a:t>
                      </a:r>
                      <a:r>
                        <a:rPr lang="en-US" sz="1000" b="1" dirty="0" err="1"/>
                        <a:t>Gyrus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/>
                        <a:t>SFSul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Superior Frontal </a:t>
                      </a:r>
                      <a:r>
                        <a:rPr lang="en-US" sz="1000" b="1" dirty="0" err="1"/>
                        <a:t>Sulcus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/>
                        <a:t>SMGy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Supramarginal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1" dirty="0" err="1"/>
                        <a:t>Gyrus</a:t>
                      </a:r>
                      <a:endParaRPr lang="en-US" sz="1000" b="1" dirty="0"/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/>
                      <a:r>
                        <a:rPr lang="en-US" sz="1000" b="1"/>
                        <a:t>SPLob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Superior Parietal Lobule</a:t>
                      </a:r>
                    </a:p>
                  </a:txBody>
                  <a:tcPr marL="78154" marR="78154" marT="39077" marB="39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Cerebrum:  Frontal Lobe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5181600" cy="5181599"/>
          </a:xfrm>
        </p:spPr>
        <p:txBody>
          <a:bodyPr/>
          <a:lstStyle/>
          <a:p>
            <a:r>
              <a:rPr lang="en-US" dirty="0" smtClean="0"/>
              <a:t>Reasoning</a:t>
            </a:r>
          </a:p>
          <a:p>
            <a:r>
              <a:rPr lang="en-US" dirty="0" smtClean="0"/>
              <a:t>Motor Skills</a:t>
            </a:r>
          </a:p>
          <a:p>
            <a:r>
              <a:rPr lang="en-US" dirty="0" smtClean="0"/>
              <a:t>Cognition</a:t>
            </a:r>
          </a:p>
          <a:p>
            <a:r>
              <a:rPr lang="en-US" dirty="0" smtClean="0"/>
              <a:t>Emotions/Personality</a:t>
            </a:r>
            <a:endParaRPr lang="en-US" dirty="0"/>
          </a:p>
        </p:txBody>
      </p:sp>
      <p:pic>
        <p:nvPicPr>
          <p:cNvPr id="20482" name="Picture 2" descr="http://www.neuroskills.com/images/fro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3733800" cy="4535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700" dirty="0" smtClean="0"/>
              <a:t>Cerebrum:  Parietal Lobes</a:t>
            </a:r>
            <a:endParaRPr lang="en-US" sz="5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4267200" cy="4625609"/>
          </a:xfrm>
        </p:spPr>
        <p:txBody>
          <a:bodyPr/>
          <a:lstStyle/>
          <a:p>
            <a:r>
              <a:rPr lang="en-US" dirty="0" smtClean="0"/>
              <a:t>Receives &amp; processes sensory information. (Pain, cold, touch, etc.)</a:t>
            </a:r>
          </a:p>
          <a:p>
            <a:r>
              <a:rPr lang="en-US" dirty="0" smtClean="0"/>
              <a:t>Spatial relationships.</a:t>
            </a:r>
          </a:p>
          <a:p>
            <a:endParaRPr lang="en-US" dirty="0"/>
          </a:p>
        </p:txBody>
      </p:sp>
      <p:pic>
        <p:nvPicPr>
          <p:cNvPr id="21506" name="Picture 2" descr="http://www.neuroskills.com/images/parie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4034692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681</TotalTime>
  <Words>427</Words>
  <Application>Microsoft Office PowerPoint</Application>
  <PresentationFormat>On-screen Show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Anatomy of the Brain &amp; Spinal Cord</vt:lpstr>
      <vt:lpstr>3 Major Divisions of the Brain:</vt:lpstr>
      <vt:lpstr>Forebrain</vt:lpstr>
      <vt:lpstr>Hindbrain</vt:lpstr>
      <vt:lpstr>Midbrain</vt:lpstr>
      <vt:lpstr>Major Structures</vt:lpstr>
      <vt:lpstr>Cerebrum</vt:lpstr>
      <vt:lpstr>Cerebrum:  Frontal Lobe</vt:lpstr>
      <vt:lpstr>Cerebrum:  Parietal Lobes</vt:lpstr>
      <vt:lpstr>Cerebrum:  Temporal Lobes</vt:lpstr>
      <vt:lpstr>Cerebrum:  Occipital Lobe</vt:lpstr>
      <vt:lpstr>   Anatomy of the Spinal Cord</vt:lpstr>
      <vt:lpstr>Diseases &amp; Disorders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the Brain &amp; Spinal Cord</dc:title>
  <dc:creator>JHALKUFF</dc:creator>
  <cp:lastModifiedBy>JHALKUFF</cp:lastModifiedBy>
  <cp:revision>58</cp:revision>
  <dcterms:created xsi:type="dcterms:W3CDTF">2010-11-01T11:58:18Z</dcterms:created>
  <dcterms:modified xsi:type="dcterms:W3CDTF">2010-11-02T04:25:04Z</dcterms:modified>
</cp:coreProperties>
</file>