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3" r:id="rId7"/>
    <p:sldId id="268" r:id="rId8"/>
    <p:sldId id="258" r:id="rId9"/>
    <p:sldId id="257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68F046-1312-48B7-B8E6-BB751923D9D8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76801E-74DA-421C-A992-DC216990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imgres?imgurl=http://content.answers.com/main/content/img/oxford/Oxford_Sports/0199210896.pronation.1.jpg&amp;imgrefurl=http://uncouthrambler.blogspot.com/2008_03_06_archive.html&amp;usg=__4hnpWxInqrv1207YLcfyiVRhC80=&amp;h=447&amp;w=488&amp;sz=79&amp;hl=en&amp;start=2&amp;sig2=h090EvP_sYrxzpe4j3lZKw&amp;zoom=1&amp;um=1&amp;itbs=1&amp;tbnid=d6fnwtMP-Oq6gM:&amp;tbnh=119&amp;tbnw=130&amp;prev=/images?q=pronation+supination&amp;um=1&amp;hl=en&amp;sa=N&amp;rls=com.microsoft:*&amp;tbs=isch:1&amp;ei=Wuy9TMe9NcP98Aav6ezuA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healthhabits.ca/wp-content/uploads/2010/03/supination.jpg&amp;imgrefurl=http://www.healthhabits.ca/2010/03/18/1000000001-different-ways-to-train-your-biceps/&amp;usg=__8DzCnr8D6IPTNzb2s_c0W0RTgNs=&amp;h=381&amp;w=472&amp;sz=68&amp;hl=en&amp;start=5&amp;sig2=mTtFRobsWxflyuqbkmHZww&amp;zoom=1&amp;um=1&amp;itbs=1&amp;tbnid=ALCimzvAm10DtM:&amp;tbnh=104&amp;tbnw=129&amp;prev=/images?q=pronation+supination&amp;um=1&amp;hl=en&amp;sa=N&amp;rls=com.microsoft:*&amp;tbs=isch:1&amp;ei=Wuy9TMe9NcP98Aav6ezuA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content.answcdn.com/main/content/img/oxford/Oxford_Sports/0199210896.inversion-of-foot.1.jpg&amp;imgrefurl=http://www.answers.com/topic/inversion-of-foot&amp;usg=__gPPQUJpaq37ALfMjPL9kyvqd3OU=&amp;h=486&amp;w=264&amp;sz=44&amp;hl=en&amp;start=3&amp;sig2=9qWtznk5ozizoWUFaIyYVQ&amp;zoom=1&amp;um=1&amp;itbs=1&amp;tbnid=BrO6hti2IjhHuM:&amp;tbnh=129&amp;tbnw=70&amp;prev=/images?q=anatomy+inversion+eversion&amp;um=1&amp;hl=en&amp;rls=com.microsoft:*&amp;tbs=isch:1&amp;ei=-u29TLaSEIus8AblkbjrA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www.google.com/imgres?imgurl=http://content.answcdn.com/main/content/img/oxford/Oxford_Sports/0199210896.eversion.1.jpg&amp;imgrefurl=http://www.answers.com/topic/eversion&amp;usg=__tfKYDEg_Ss6vbuSUevqF2yyrx4k=&amp;h=416&amp;w=240&amp;sz=40&amp;hl=en&amp;start=5&amp;sig2=MD8C8cTCpwTfFK4nW3x0Ng&amp;zoom=1&amp;um=1&amp;itbs=1&amp;tbnid=vQYp-eznksDr2M:&amp;tbnh=125&amp;tbnw=72&amp;prev=/images?q=anatomy+inversion+eversion&amp;um=1&amp;hl=en&amp;rls=com.microsoft:*&amp;tbs=isch:1&amp;ei=-u29TLaSEIus8AblkbjrA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victoriacollege.edu/dept/bio/Belltutorials/Histology%20Tutorial/Basic%20Tissues/cardiac%20muscle1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.kmu.edu.tw/~wags/Biology/Wags/histopage/modelspage/smooth_muscle_fiber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Muscle Types &amp; </a:t>
            </a:r>
            <a:r>
              <a:rPr lang="en-US" dirty="0" smtClean="0"/>
              <a:t>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Anatomy &amp; Physiology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Halkuff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7200"/>
            <a:ext cx="8183880" cy="426110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MOTIONS IN AN ARC</a:t>
            </a:r>
          </a:p>
          <a:p>
            <a:r>
              <a:rPr lang="en-US" b="1" dirty="0" smtClean="0"/>
              <a:t>Rotation</a:t>
            </a:r>
            <a:r>
              <a:rPr lang="en-US" dirty="0" smtClean="0"/>
              <a:t>: Turning the body on an axis, such as shaking your head ‘no’.</a:t>
            </a:r>
          </a:p>
          <a:p>
            <a:endParaRPr lang="en-US" dirty="0"/>
          </a:p>
          <a:p>
            <a:r>
              <a:rPr lang="en-US" b="1" dirty="0" err="1" smtClean="0"/>
              <a:t>Circumduction</a:t>
            </a:r>
            <a:r>
              <a:rPr lang="en-US" dirty="0" smtClean="0"/>
              <a:t>: Circular movements.</a:t>
            </a:r>
            <a:endParaRPr lang="en-US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657600"/>
            <a:ext cx="2644776" cy="230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womenfitness.net/r_img2/neckro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581400"/>
            <a:ext cx="2590800" cy="2327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ROTATION OF THE FOREARM</a:t>
            </a:r>
          </a:p>
          <a:p>
            <a:r>
              <a:rPr lang="en-US" b="1" dirty="0" err="1" smtClean="0"/>
              <a:t>Pronation</a:t>
            </a:r>
            <a:r>
              <a:rPr lang="en-US" dirty="0" smtClean="0"/>
              <a:t>: Palm up to palm down.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err="1" smtClean="0"/>
              <a:t>Supination</a:t>
            </a:r>
            <a:r>
              <a:rPr lang="en-US" dirty="0" smtClean="0"/>
              <a:t>:  Palm down to palm up</a:t>
            </a:r>
            <a:endParaRPr lang="en-US" b="1" dirty="0"/>
          </a:p>
        </p:txBody>
      </p:sp>
      <p:pic>
        <p:nvPicPr>
          <p:cNvPr id="19458" name="Picture 2" descr="http://t3.gstatic.com/images?q=tbn:d6fnwtMP-Oq6gM:http://content.answers.com/main/content/img/oxford/Oxford_Sports/0199210896.pronation.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2250831"/>
          </a:xfrm>
          <a:prstGeom prst="rect">
            <a:avLst/>
          </a:prstGeom>
          <a:noFill/>
        </p:spPr>
      </p:pic>
      <p:pic>
        <p:nvPicPr>
          <p:cNvPr id="19460" name="Picture 4" descr="http://t2.gstatic.com/images?q=tbn:ALCimzvAm10DtM:http://www.healthhabits.ca/wp-content/uploads/2010/03/supinat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343400"/>
            <a:ext cx="2457447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83880" cy="5334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MEDIAL &amp; LATERAL FLEXION OF FOOT</a:t>
            </a:r>
          </a:p>
          <a:p>
            <a:r>
              <a:rPr lang="en-US" b="1" dirty="0" smtClean="0"/>
              <a:t>Inversion</a:t>
            </a:r>
            <a:r>
              <a:rPr lang="en-US" dirty="0" smtClean="0"/>
              <a:t>: Movement of the foot inward, toward the median plane.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Eversion</a:t>
            </a:r>
            <a:r>
              <a:rPr lang="en-US" dirty="0" smtClean="0"/>
              <a:t>: Movement of the foot outward, away from the median plane.</a:t>
            </a:r>
            <a:endParaRPr lang="en-US" b="1" dirty="0"/>
          </a:p>
        </p:txBody>
      </p:sp>
      <p:pic>
        <p:nvPicPr>
          <p:cNvPr id="18434" name="Picture 2" descr="http://t2.gstatic.com/images?q=tbn:BrO6hti2IjhHuM:http://content.answcdn.com/main/content/img/oxford/Oxford_Sports/0199210896.inversion-of-foot.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1135910" cy="2093322"/>
          </a:xfrm>
          <a:prstGeom prst="rect">
            <a:avLst/>
          </a:prstGeom>
          <a:noFill/>
        </p:spPr>
      </p:pic>
      <p:pic>
        <p:nvPicPr>
          <p:cNvPr id="18436" name="Picture 4" descr="http://t1.gstatic.com/images?q=tbn:vQYp-eznksDr2M:http://content.answcdn.com/main/content/img/oxford/Oxford_Sports/0199210896.eversion.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267200"/>
            <a:ext cx="1219200" cy="2116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FLEXION OF ENTIRE FOOT</a:t>
            </a:r>
          </a:p>
          <a:p>
            <a:r>
              <a:rPr lang="en-US" b="1" dirty="0" err="1" smtClean="0"/>
              <a:t>Dorsiflexion</a:t>
            </a:r>
            <a:r>
              <a:rPr lang="en-US" dirty="0" smtClean="0"/>
              <a:t>: Elevating the sole and </a:t>
            </a:r>
            <a:r>
              <a:rPr lang="en-US" u="sng" dirty="0" smtClean="0"/>
              <a:t>d</a:t>
            </a:r>
            <a:r>
              <a:rPr lang="en-US" dirty="0" smtClean="0"/>
              <a:t>igging the heel.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Plantar Flexion</a:t>
            </a:r>
            <a:r>
              <a:rPr lang="en-US" dirty="0" smtClean="0"/>
              <a:t>: Extending the ankle and elevating the heel.  </a:t>
            </a:r>
            <a:r>
              <a:rPr lang="en-US" u="sng" dirty="0" smtClean="0"/>
              <a:t>P</a:t>
            </a:r>
            <a:r>
              <a:rPr lang="en-US" dirty="0" smtClean="0"/>
              <a:t>ointing the toes.</a:t>
            </a:r>
            <a:endParaRPr lang="en-US" b="1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4111625" cy="283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81600"/>
            <a:ext cx="8183880" cy="853440"/>
          </a:xfrm>
        </p:spPr>
        <p:txBody>
          <a:bodyPr/>
          <a:lstStyle/>
          <a:p>
            <a:r>
              <a:rPr lang="en-US" dirty="0" smtClean="0"/>
              <a:t>3 Types of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183880" cy="4187952"/>
          </a:xfrm>
        </p:spPr>
        <p:txBody>
          <a:bodyPr/>
          <a:lstStyle/>
          <a:p>
            <a:r>
              <a:rPr lang="en-US" b="1" dirty="0" smtClean="0"/>
              <a:t>Cardiac Muscle</a:t>
            </a:r>
          </a:p>
          <a:p>
            <a:pPr lvl="1"/>
            <a:r>
              <a:rPr lang="en-US" dirty="0" smtClean="0"/>
              <a:t>Involuntary</a:t>
            </a:r>
          </a:p>
          <a:p>
            <a:pPr lvl="1"/>
            <a:r>
              <a:rPr lang="en-US" dirty="0" smtClean="0"/>
              <a:t>Striated</a:t>
            </a:r>
          </a:p>
          <a:p>
            <a:pPr lvl="1"/>
            <a:r>
              <a:rPr lang="en-US" dirty="0" smtClean="0"/>
              <a:t>Intercalated Discs</a:t>
            </a:r>
          </a:p>
          <a:p>
            <a:pPr lvl="1"/>
            <a:r>
              <a:rPr lang="en-US" dirty="0" smtClean="0"/>
              <a:t>Contract in rhythmic </a:t>
            </a:r>
          </a:p>
          <a:p>
            <a:pPr lvl="1">
              <a:buNone/>
            </a:pPr>
            <a:r>
              <a:rPr lang="en-US" dirty="0" smtClean="0"/>
              <a:t>        fashion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://www.ucl.ac.uk/~sjjgsca/MuscleCardiacCel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09600"/>
            <a:ext cx="4138090" cy="3124200"/>
          </a:xfrm>
          <a:prstGeom prst="rect">
            <a:avLst/>
          </a:prstGeom>
          <a:noFill/>
        </p:spPr>
      </p:pic>
      <p:pic>
        <p:nvPicPr>
          <p:cNvPr id="1028" name="Picture 4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10000"/>
            <a:ext cx="2514600" cy="1897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Smooth Muscle</a:t>
            </a:r>
            <a:endParaRPr lang="en-US" dirty="0" smtClean="0"/>
          </a:p>
          <a:p>
            <a:pPr lvl="1"/>
            <a:r>
              <a:rPr lang="en-US" dirty="0" smtClean="0"/>
              <a:t>Involuntary</a:t>
            </a:r>
          </a:p>
          <a:p>
            <a:pPr lvl="1"/>
            <a:r>
              <a:rPr lang="en-US" dirty="0" err="1" smtClean="0"/>
              <a:t>Nonstriated</a:t>
            </a:r>
            <a:endParaRPr lang="en-US" dirty="0" smtClean="0"/>
          </a:p>
          <a:p>
            <a:pPr lvl="1"/>
            <a:r>
              <a:rPr lang="en-US" dirty="0" smtClean="0"/>
              <a:t>Lines hollow organs: </a:t>
            </a:r>
          </a:p>
          <a:p>
            <a:pPr lvl="1">
              <a:buNone/>
            </a:pPr>
            <a:r>
              <a:rPr lang="en-US" dirty="0" smtClean="0"/>
              <a:t>  arteries, digestive tract, </a:t>
            </a:r>
          </a:p>
          <a:p>
            <a:pPr lvl="1">
              <a:buNone/>
            </a:pPr>
            <a:r>
              <a:rPr lang="en-US" dirty="0" smtClean="0"/>
              <a:t>  bladder, uterus, &amp; lungs</a:t>
            </a:r>
          </a:p>
        </p:txBody>
      </p:sp>
      <p:pic>
        <p:nvPicPr>
          <p:cNvPr id="22530" name="Picture 2" descr="http://www.daviddarling.info/images/smooth_mus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498980" cy="2286000"/>
          </a:xfrm>
          <a:prstGeom prst="rect">
            <a:avLst/>
          </a:prstGeom>
          <a:noFill/>
        </p:spPr>
      </p:pic>
      <p:pic>
        <p:nvPicPr>
          <p:cNvPr id="22532" name="Picture 4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191000"/>
            <a:ext cx="252031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Skeletal</a:t>
            </a:r>
            <a:r>
              <a:rPr lang="en-US" dirty="0" smtClean="0"/>
              <a:t> </a:t>
            </a:r>
            <a:r>
              <a:rPr lang="en-US" b="1" dirty="0" smtClean="0"/>
              <a:t>Muscle</a:t>
            </a:r>
          </a:p>
          <a:p>
            <a:pPr lvl="1"/>
            <a:r>
              <a:rPr lang="en-US" dirty="0" smtClean="0"/>
              <a:t>Voluntary</a:t>
            </a:r>
          </a:p>
          <a:p>
            <a:pPr lvl="1"/>
            <a:r>
              <a:rPr lang="en-US" dirty="0" smtClean="0"/>
              <a:t>Striated</a:t>
            </a:r>
          </a:p>
          <a:p>
            <a:pPr lvl="1"/>
            <a:r>
              <a:rPr lang="en-US" dirty="0" smtClean="0"/>
              <a:t>Connect to the bones</a:t>
            </a:r>
          </a:p>
          <a:p>
            <a:pPr lvl="1">
              <a:buNone/>
            </a:pPr>
            <a:r>
              <a:rPr lang="en-US" dirty="0" smtClean="0"/>
              <a:t>  to produce movement.</a:t>
            </a:r>
          </a:p>
          <a:p>
            <a:pPr lvl="1"/>
            <a:r>
              <a:rPr lang="en-US" dirty="0" smtClean="0"/>
              <a:t>640 muscles in the body. </a:t>
            </a:r>
            <a:endParaRPr lang="en-US" dirty="0"/>
          </a:p>
        </p:txBody>
      </p:sp>
      <p:pic>
        <p:nvPicPr>
          <p:cNvPr id="23554" name="Picture 2" descr="http://www.uic.edu/classes/bios/bios100/labs/skeletal_mus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05000"/>
            <a:ext cx="3324225" cy="2495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calhoun.edu/distance/Internet/Natural/Healthlinks/ems/paramedic%20student%20page/Vol.%201%20Ch.%208a_files/slide0018_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2203"/>
            <a:ext cx="4953000" cy="6815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is produced by the contraction of muscles.</a:t>
            </a:r>
          </a:p>
          <a:p>
            <a:r>
              <a:rPr lang="en-US" dirty="0" smtClean="0"/>
              <a:t>All descriptions of position and movement assume anatomical position.</a:t>
            </a:r>
            <a:endParaRPr lang="en-US" dirty="0"/>
          </a:p>
        </p:txBody>
      </p:sp>
      <p:pic>
        <p:nvPicPr>
          <p:cNvPr id="8194" name="Picture 2" descr="http://www.healthyintentions.com.au/images/AnatomicalH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50142"/>
            <a:ext cx="3962400" cy="4207858"/>
          </a:xfrm>
          <a:prstGeom prst="rect">
            <a:avLst/>
          </a:prstGeom>
          <a:noFill/>
        </p:spPr>
      </p:pic>
      <p:pic>
        <p:nvPicPr>
          <p:cNvPr id="8196" name="Picture 4" descr="http://www.dancepsych.com/dwe%20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67000"/>
            <a:ext cx="4020144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Origin, Insertion, &amp;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534400" cy="4422648"/>
          </a:xfrm>
        </p:spPr>
        <p:txBody>
          <a:bodyPr/>
          <a:lstStyle/>
          <a:p>
            <a:r>
              <a:rPr lang="en-US" dirty="0" smtClean="0"/>
              <a:t>Muscles have an Origin, Insertion, &amp; Action.</a:t>
            </a:r>
          </a:p>
          <a:p>
            <a:r>
              <a:rPr lang="en-US" b="1" dirty="0" smtClean="0"/>
              <a:t>Origin</a:t>
            </a:r>
            <a:r>
              <a:rPr lang="en-US" dirty="0" smtClean="0"/>
              <a:t>:  Muscle attachment to an immovable bone.</a:t>
            </a:r>
          </a:p>
          <a:p>
            <a:r>
              <a:rPr lang="en-US" b="1" dirty="0" smtClean="0"/>
              <a:t>Insertion</a:t>
            </a:r>
            <a:r>
              <a:rPr lang="en-US" dirty="0" smtClean="0"/>
              <a:t>:  Muscle attachment to a moveable bone.</a:t>
            </a:r>
          </a:p>
          <a:p>
            <a:r>
              <a:rPr lang="en-US" dirty="0" smtClean="0"/>
              <a:t>Movement is a muscle’s insertion moving toward or way from its origin.</a:t>
            </a:r>
          </a:p>
          <a:p>
            <a:r>
              <a:rPr lang="en-US" b="1" dirty="0" smtClean="0"/>
              <a:t>Action</a:t>
            </a:r>
            <a:r>
              <a:rPr lang="en-US" dirty="0" smtClean="0"/>
              <a:t>:  The movement that is produced from the muscle.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5257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ADJUSTING AN ANGLE BETWEEN TWO BODY PARTS</a:t>
            </a:r>
          </a:p>
          <a:p>
            <a:r>
              <a:rPr lang="en-US" b="1" dirty="0" smtClean="0"/>
              <a:t>Flexion: </a:t>
            </a:r>
            <a:r>
              <a:rPr lang="en-US" dirty="0" smtClean="0"/>
              <a:t>Reduces the angle between two articulating elements.</a:t>
            </a:r>
          </a:p>
          <a:p>
            <a:r>
              <a:rPr lang="en-US" b="1" dirty="0" smtClean="0"/>
              <a:t>Extension:</a:t>
            </a:r>
            <a:r>
              <a:rPr lang="en-US" dirty="0" smtClean="0"/>
              <a:t> Increases the angle between two articulating elements.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 descr="http://www.medtrng.com/flexionexten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76600"/>
            <a:ext cx="3657600" cy="2743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medtrng.com/abductionadduc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05200"/>
            <a:ext cx="3657600" cy="2971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1000"/>
            <a:ext cx="8183880" cy="433730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ADJUSTING THE BODY IN RELATION TO THE MIDLINE OF THE BODY</a:t>
            </a:r>
          </a:p>
          <a:p>
            <a:r>
              <a:rPr lang="en-US" b="1" dirty="0" smtClean="0"/>
              <a:t>Abduction</a:t>
            </a:r>
            <a:r>
              <a:rPr lang="en-US" dirty="0" smtClean="0"/>
              <a:t>: Movement away from the center/midline.</a:t>
            </a:r>
            <a:endParaRPr lang="en-US" dirty="0"/>
          </a:p>
          <a:p>
            <a:r>
              <a:rPr lang="en-US" b="1" dirty="0" smtClean="0"/>
              <a:t>Adduction</a:t>
            </a:r>
            <a:r>
              <a:rPr lang="en-US" dirty="0" smtClean="0"/>
              <a:t>: Movement toward the midline of the body.</a:t>
            </a:r>
          </a:p>
          <a:p>
            <a:pPr algn="ctr">
              <a:buNone/>
            </a:pPr>
            <a:r>
              <a:rPr lang="en-US" sz="1800" b="1" dirty="0" smtClean="0"/>
              <a:t>Refers to the </a:t>
            </a:r>
            <a:r>
              <a:rPr lang="en-US" sz="1800" b="1" dirty="0" err="1" smtClean="0"/>
              <a:t>appendicular</a:t>
            </a:r>
            <a:r>
              <a:rPr lang="en-US" sz="1800" b="1" dirty="0" smtClean="0"/>
              <a:t> skeleton only.</a:t>
            </a:r>
            <a:endParaRPr lang="en-US" sz="1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</TotalTime>
  <Words>320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Muscle Types &amp; Movements</vt:lpstr>
      <vt:lpstr>3 Types of Muscle</vt:lpstr>
      <vt:lpstr>3 Types of Muscle</vt:lpstr>
      <vt:lpstr>3 Types of Muscle</vt:lpstr>
      <vt:lpstr>Slide 5</vt:lpstr>
      <vt:lpstr>Slide 6</vt:lpstr>
      <vt:lpstr>Origin, Insertion, &amp; Action</vt:lpstr>
      <vt:lpstr>Slide 8</vt:lpstr>
      <vt:lpstr>Slide 9</vt:lpstr>
      <vt:lpstr>Slide 10</vt:lpstr>
      <vt:lpstr>Slide 11</vt:lpstr>
      <vt:lpstr>Slide 12</vt:lpstr>
      <vt:lpstr>Slide 13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Movements</dc:title>
  <dc:creator>JHALKUFF</dc:creator>
  <cp:lastModifiedBy>JHALKUFF</cp:lastModifiedBy>
  <cp:revision>30</cp:revision>
  <dcterms:created xsi:type="dcterms:W3CDTF">2010-10-19T18:03:15Z</dcterms:created>
  <dcterms:modified xsi:type="dcterms:W3CDTF">2010-10-20T12:16:41Z</dcterms:modified>
</cp:coreProperties>
</file>